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48" r:id="rId1"/>
    <p:sldMasterId id="2147483660" r:id="rId2"/>
  </p:sldMasterIdLst>
  <p:sldIdLst>
    <p:sldId id="500" r:id="rId3"/>
    <p:sldId id="501" r:id="rId4"/>
    <p:sldId id="502" r:id="rId5"/>
    <p:sldId id="503" r:id="rId6"/>
    <p:sldId id="504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F0EC918-6114-4AD9-8735-9817D24CBBEB}" v="2" dt="2025-10-19T14:41:24.11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31" d="100"/>
          <a:sy n="131" d="100"/>
        </p:scale>
        <p:origin x="2693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microsoft.com/office/2015/10/relationships/revisionInfo" Target="revisionInfo.xml"/><Relationship Id="rId2" Type="http://schemas.openxmlformats.org/officeDocument/2006/relationships/slideMaster" Target="slideMasters/slideMaster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tableStyles" Target="tableStyles.xml"/><Relationship Id="rId5" Type="http://schemas.openxmlformats.org/officeDocument/2006/relationships/slide" Target="slides/slide3.xml"/><Relationship Id="rId1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7.emf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2.xml"/><Relationship Id="rId5" Type="http://schemas.microsoft.com/office/2007/relationships/hdphoto" Target="../media/hdphoto1.wdp"/><Relationship Id="rId4" Type="http://schemas.openxmlformats.org/officeDocument/2006/relationships/image" Target="../media/image11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0F7EE6-0838-2B77-A01D-B2ADE0D70F3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378B221-5ABE-B088-91F8-BCB37565F8F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C598D0-AF40-1432-DA10-1A5D960D6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5EA1EAA-3677-5C96-468F-6054DD777B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553C10-B1B5-AD5E-7457-47F2F1FFE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0776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29F38D-14EB-3135-230E-A1105A4D9B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408EC77-F034-B331-3047-778CE94046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CC34DF-55CC-353D-65A3-5760CFC907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57E6FCC-8B79-C4EA-A838-504D6AA678A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C2EAB-503F-4BD7-01FF-9D4B49D2FF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8400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DA2BFBBD-4287-D10B-2602-1822BE01BFD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C16C89-3C32-7CB7-B897-E9782B36AB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30D0C2-B3AC-873D-0A8C-64DFEBCE6DA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A02A34-0501-AB78-7831-6926D16539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E4418C8-41FC-292D-696E-F15AC87898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380585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Walk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DB78E58A-F050-2D4C-8CDE-EE12DA3AD33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5" name="Picture 4" descr="A close up of a sign&#10;&#10;AI-generated content may be incorrect.">
            <a:extLst>
              <a:ext uri="{FF2B5EF4-FFF2-40B4-BE49-F238E27FC236}">
                <a16:creationId xmlns:a16="http://schemas.microsoft.com/office/drawing/2014/main" id="{8DBF2036-0A95-6172-2982-A3932BB20C6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595465" y="2703056"/>
            <a:ext cx="3376457" cy="1514143"/>
          </a:xfrm>
          <a:prstGeom prst="rect">
            <a:avLst/>
          </a:prstGeom>
        </p:spPr>
      </p:pic>
      <p:pic>
        <p:nvPicPr>
          <p:cNvPr id="7" name="MS logo white - EMF" descr="Microsoft logo white text version">
            <a:extLst>
              <a:ext uri="{FF2B5EF4-FFF2-40B4-BE49-F238E27FC236}">
                <a16:creationId xmlns:a16="http://schemas.microsoft.com/office/drawing/2014/main" id="{0F892706-E514-9308-1054-E66D5F130540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354453"/>
      </p:ext>
    </p:extLst>
  </p:cSld>
  <p:clrMapOvr>
    <a:masterClrMapping/>
  </p:clrMapOvr>
  <p:transition>
    <p:fade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454093-2407-868E-D935-592C706F240A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12" r="12"/>
          <a:stretch/>
        </p:blipFill>
        <p:spPr>
          <a:xfrm>
            <a:off x="3008" y="0"/>
            <a:ext cx="12188991" cy="6858000"/>
          </a:xfrm>
          <a:prstGeom prst="rect">
            <a:avLst/>
          </a:prstGeom>
        </p:spPr>
      </p:pic>
      <p:pic>
        <p:nvPicPr>
          <p:cNvPr id="4" name="MS logo white - EMF" descr="Microsoft logo white text version">
            <a:extLst>
              <a:ext uri="{FF2B5EF4-FFF2-40B4-BE49-F238E27FC236}">
                <a16:creationId xmlns:a16="http://schemas.microsoft.com/office/drawing/2014/main" id="{C92DC79C-790E-8B3B-3A8A-E29B953EF5B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 bwMode="black">
          <a:xfrm>
            <a:off x="584200" y="585788"/>
            <a:ext cx="1366245" cy="292608"/>
          </a:xfrm>
          <a:prstGeom prst="rect">
            <a:avLst/>
          </a:prstGeom>
        </p:spPr>
      </p:pic>
      <p:sp>
        <p:nvSpPr>
          <p:cNvPr id="9" name="Title 1"/>
          <p:cNvSpPr>
            <a:spLocks noGrp="1"/>
          </p:cNvSpPr>
          <p:nvPr>
            <p:ph type="title" hasCustomPrompt="1"/>
          </p:nvPr>
        </p:nvSpPr>
        <p:spPr bwMode="white">
          <a:xfrm>
            <a:off x="584200" y="2425780"/>
            <a:ext cx="5577840" cy="1107996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Segoe Sans Display Semibold" pitchFamily="2" charset="0"/>
                <a:ea typeface="+mn-ea"/>
                <a:cs typeface="Segoe Sans Display Semibold" pitchFamily="2" charset="0"/>
              </a:defRPr>
            </a:lvl1pPr>
          </a:lstStyle>
          <a:p>
            <a:pPr marL="0" marR="0" lvl="0" indent="0" algn="l" defTabSz="932742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Pct val="90000"/>
              <a:buFont typeface="Wingdings" panose="05000000000000000000" pitchFamily="2" charset="2"/>
              <a:buNone/>
              <a:tabLst/>
            </a:pPr>
            <a:r>
              <a:rPr lang="en-US"/>
              <a:t>Event name or presentation title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2" hasCustomPrompt="1"/>
          </p:nvPr>
        </p:nvSpPr>
        <p:spPr bwMode="white">
          <a:xfrm>
            <a:off x="584200" y="3962400"/>
            <a:ext cx="5577840" cy="276999"/>
          </a:xfrm>
          <a:noFill/>
        </p:spPr>
        <p:txBody>
          <a:bodyPr wrap="square" lIns="0" tIns="0" rIns="0" bIns="0">
            <a:spAutoFit/>
          </a:bodyPr>
          <a:lstStyle>
            <a:lvl1pPr marL="0" indent="0">
              <a:spcBef>
                <a:spcPts val="0"/>
              </a:spcBef>
              <a:buNone/>
              <a:defRPr sz="1800" spc="0" baseline="0">
                <a:solidFill>
                  <a:schemeClr val="tx1"/>
                </a:solidFill>
                <a:latin typeface="+mn-lt"/>
                <a:cs typeface="Segoe UI" panose="020B0502040204020203" pitchFamily="34" charset="0"/>
              </a:defRPr>
            </a:lvl1pPr>
          </a:lstStyle>
          <a:p>
            <a:pPr lvl="0"/>
            <a:r>
              <a:rPr lang="en-US"/>
              <a:t>Speaker name or subtitle text</a:t>
            </a:r>
          </a:p>
        </p:txBody>
      </p:sp>
    </p:spTree>
    <p:extLst>
      <p:ext uri="{BB962C8B-B14F-4D97-AF65-F5344CB8AC3E}">
        <p14:creationId xmlns:p14="http://schemas.microsoft.com/office/powerpoint/2010/main" val="35335384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228">
          <p15:clr>
            <a:srgbClr val="5ACBF0"/>
          </p15:clr>
        </p15:guide>
        <p15:guide id="2" orient="horz" pos="2496">
          <p15:clr>
            <a:srgbClr val="5ACBF0"/>
          </p15:clr>
        </p15:guide>
        <p15:guide id="3" pos="6144">
          <p15:clr>
            <a:srgbClr val="5ACBF0"/>
          </p15:clr>
        </p15:guide>
        <p15:guide id="4" orient="horz" pos="2160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FCFEFD-88E5-4869-B5C3-1611B0B50E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8A212C2-8B30-4835-8711-AA981B6CFBE1}"/>
              </a:ext>
            </a:extLst>
          </p:cNvPr>
          <p:cNvSpPr>
            <a:spLocks noGrp="1"/>
          </p:cNvSpPr>
          <p:nvPr>
            <p:ph sz="quarter" idx="10"/>
          </p:nvPr>
        </p:nvSpPr>
        <p:spPr>
          <a:xfrm>
            <a:off x="584200" y="1435100"/>
            <a:ext cx="11018838" cy="4833938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lvl2pPr>
              <a:defRPr>
                <a:solidFill>
                  <a:schemeClr val="tx1"/>
                </a:solidFill>
              </a:defRPr>
            </a:lvl2pPr>
            <a:lvl3pPr>
              <a:defRPr>
                <a:solidFill>
                  <a:schemeClr val="tx1"/>
                </a:solidFill>
              </a:defRPr>
            </a:lvl3pPr>
            <a:lvl4pPr>
              <a:defRPr>
                <a:solidFill>
                  <a:schemeClr val="tx1"/>
                </a:solidFill>
              </a:defRPr>
            </a:lvl4pPr>
            <a:lvl5pPr>
              <a:defRPr>
                <a:solidFill>
                  <a:schemeClr val="tx1"/>
                </a:solidFill>
              </a:defRPr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F9662A5-6E2F-47B0-9B6E-E87983D375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6526440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2" orient="horz" pos="1272">
          <p15:clr>
            <a:srgbClr val="5ACBF0"/>
          </p15:clr>
        </p15:guide>
        <p15:guide id="3" orient="horz" pos="288">
          <p15:clr>
            <a:srgbClr val="5ACBF0"/>
          </p15:clr>
        </p15:guide>
        <p15:guide id="5" orient="horz" pos="904">
          <p15:clr>
            <a:srgbClr val="5ACBF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&amp;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34B655BA-10A4-4A57-89DB-CFFBE1CA1E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6390" y="1434370"/>
            <a:ext cx="11018520" cy="2308324"/>
          </a:xfrm>
        </p:spPr>
        <p:txBody>
          <a:bodyPr wrap="square">
            <a:spAutoFit/>
          </a:bodyPr>
          <a:lstStyle>
            <a:lvl1pPr marL="0" indent="0">
              <a:buNone/>
              <a:defRPr/>
            </a:lvl1pPr>
            <a:lvl2pPr marL="228600" indent="0">
              <a:buNone/>
              <a:defRPr/>
            </a:lvl2pPr>
            <a:lvl3pPr marL="457200" indent="0">
              <a:buNone/>
              <a:defRPr/>
            </a:lvl3pPr>
            <a:lvl4pPr marL="685800" indent="0">
              <a:buNone/>
              <a:defRPr/>
            </a:lvl4pPr>
            <a:lvl5pPr marL="914400" indent="0"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02608515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905">
          <p15:clr>
            <a:srgbClr val="5ACBF0"/>
          </p15:clr>
        </p15:guide>
        <p15:guide id="4" orient="horz" pos="1272">
          <p15:clr>
            <a:srgbClr val="5ACBF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1BE2550-DA43-453C-A328-33C740E654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14B7A288-CDAC-4184-9F73-137C95F5E643}"/>
              </a:ext>
            </a:extLst>
          </p:cNvPr>
          <p:cNvSpPr>
            <a:spLocks noGrp="1"/>
          </p:cNvSpPr>
          <p:nvPr>
            <p:ph sz="quarter" idx="12"/>
          </p:nvPr>
        </p:nvSpPr>
        <p:spPr>
          <a:xfrm>
            <a:off x="584200" y="1435100"/>
            <a:ext cx="5211763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CEC22105-78D6-4753-94FA-3DA949361A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89688" y="1435100"/>
            <a:ext cx="5219700" cy="48339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6A123D-3A27-499F-9210-3E0D7CED39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2975591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6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60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Non-bullet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584200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8E9CDCB4-03E1-4763-B83E-A1334BCDB0C0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6397171" y="1435100"/>
            <a:ext cx="5212080" cy="1649682"/>
          </a:xfrm>
        </p:spPr>
        <p:txBody>
          <a:bodyPr wrap="square">
            <a:spAutoFit/>
          </a:bodyPr>
          <a:lstStyle>
            <a:lvl1pPr marL="0" indent="0">
              <a:spcBef>
                <a:spcPts val="1224"/>
              </a:spcBef>
              <a:buClr>
                <a:schemeClr val="tx1"/>
              </a:buClr>
              <a:buFont typeface="Wingdings" panose="05000000000000000000" pitchFamily="2" charset="2"/>
              <a:buNone/>
              <a:defRPr sz="2800" b="0">
                <a:latin typeface="Segoe UI" panose="020B0502040204020203" pitchFamily="34" charset="0"/>
                <a:cs typeface="Segoe UI" panose="020B0502040204020203" pitchFamily="34" charset="0"/>
              </a:defRPr>
            </a:lvl1pPr>
            <a:lvl2pPr marL="255588" indent="0">
              <a:buFont typeface="Wingdings" panose="05000000000000000000" pitchFamily="2" charset="2"/>
              <a:buNone/>
              <a:defRPr sz="2000" b="0"/>
            </a:lvl2pPr>
            <a:lvl3pPr marL="450850" indent="0">
              <a:buFont typeface="Wingdings" panose="05000000000000000000" pitchFamily="2" charset="2"/>
              <a:buNone/>
              <a:tabLst/>
              <a:defRPr sz="1600" b="0"/>
            </a:lvl3pPr>
            <a:lvl4pPr marL="652462" indent="0">
              <a:buFont typeface="Wingdings" panose="05000000000000000000" pitchFamily="2" charset="2"/>
              <a:buNone/>
              <a:defRPr sz="1400" b="0"/>
            </a:lvl4pPr>
            <a:lvl5pPr marL="854075" indent="0">
              <a:buFont typeface="Wingdings" panose="05000000000000000000" pitchFamily="2" charset="2"/>
              <a:buNone/>
              <a:tabLst/>
              <a:defRPr sz="1400" b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382583356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272">
          <p15:clr>
            <a:srgbClr val="5ACBF0"/>
          </p15:clr>
        </p15:guide>
        <p15:guide id="3" orient="horz" pos="904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</p15:sldGuideLst>
    </p:ext>
  </p:extLst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Bulle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DD525736-DEE8-4391-8135-23DE0640053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98E90344-0294-48E2-AAF0-601BB99500E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66750" indent="-152400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Text Placeholder 11">
            <a:extLst>
              <a:ext uri="{FF2B5EF4-FFF2-40B4-BE49-F238E27FC236}">
                <a16:creationId xmlns:a16="http://schemas.microsoft.com/office/drawing/2014/main" id="{B4F729D4-B1F1-45F2-A06A-40234B19C883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1F896FB-325C-4849-B372-8DF0D6C0562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397625" y="2084388"/>
            <a:ext cx="5219700" cy="1612749"/>
          </a:xfrm>
        </p:spPr>
        <p:txBody>
          <a:bodyPr>
            <a:spAutoFit/>
          </a:bodyPr>
          <a:lstStyle>
            <a:lvl1pPr marL="171450" indent="-171450">
              <a:defRPr lang="en-US" sz="2400" dirty="0"/>
            </a:lvl1pPr>
            <a:lvl2pPr marL="342900" indent="-171450">
              <a:defRPr lang="en-US" dirty="0"/>
            </a:lvl2pPr>
            <a:lvl3pPr marL="514350" indent="-171450">
              <a:defRPr lang="en-US" dirty="0"/>
            </a:lvl3pPr>
            <a:lvl4pPr marL="685800" indent="-136525">
              <a:defRPr lang="en-US" dirty="0"/>
            </a:lvl4pPr>
            <a:lvl5pPr marL="793750" indent="-120650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3829574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wo Column Content with Subhead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876633-3E8D-4CF4-A5D4-D4E9D88A6D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18" name="Text Placeholder 11">
            <a:extLst>
              <a:ext uri="{FF2B5EF4-FFF2-40B4-BE49-F238E27FC236}">
                <a16:creationId xmlns:a16="http://schemas.microsoft.com/office/drawing/2014/main" id="{C2759870-0BEA-44DC-A414-1C70D04E35C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BFEF95FA-F121-4653-B60A-0D068C345462}"/>
              </a:ext>
            </a:extLst>
          </p:cNvPr>
          <p:cNvSpPr>
            <a:spLocks noGrp="1"/>
          </p:cNvSpPr>
          <p:nvPr>
            <p:ph sz="quarter" idx="11"/>
          </p:nvPr>
        </p:nvSpPr>
        <p:spPr>
          <a:xfrm>
            <a:off x="588963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327262A-D327-4189-AD22-BAD67CF4AB79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6397625" y="1436688"/>
            <a:ext cx="5219700" cy="430887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8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7" name="Content Placeholder 14">
            <a:extLst>
              <a:ext uri="{FF2B5EF4-FFF2-40B4-BE49-F238E27FC236}">
                <a16:creationId xmlns:a16="http://schemas.microsoft.com/office/drawing/2014/main" id="{47F8EAA9-0E64-4589-A234-BC31685BE7D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394451" y="2081212"/>
            <a:ext cx="5214937" cy="4187825"/>
          </a:xfrm>
        </p:spPr>
        <p:txBody>
          <a:bodyPr/>
          <a:lstStyle>
            <a:lvl1pPr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FADFBB8-E1C1-D5AB-8154-CBA2D9EFB6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 txBox="1"/>
          <p:nvPr userDrawn="1"/>
        </p:nvSpPr>
        <p:spPr>
          <a:xfrm>
            <a:off x="12355721" y="-203944"/>
            <a:ext cx="577081" cy="153888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l"/>
            <a:r>
              <a:rPr lang="en-US" sz="1000">
                <a:solidFill>
                  <a:srgbClr val="A3A3A3"/>
                </a:solidFill>
              </a:rPr>
              <a:t>ELT layout</a:t>
            </a:r>
          </a:p>
        </p:txBody>
      </p:sp>
    </p:spTree>
    <p:extLst>
      <p:ext uri="{BB962C8B-B14F-4D97-AF65-F5344CB8AC3E}">
        <p14:creationId xmlns:p14="http://schemas.microsoft.com/office/powerpoint/2010/main" val="3194863078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1" orient="horz" pos="288">
          <p15:clr>
            <a:srgbClr val="5ACBF0"/>
          </p15:clr>
        </p15:guide>
        <p15:guide id="2" orient="horz" pos="1311">
          <p15:clr>
            <a:srgbClr val="5ACBF0"/>
          </p15:clr>
        </p15:guide>
        <p15:guide id="4" pos="3656">
          <p15:clr>
            <a:srgbClr val="5ACBF0"/>
          </p15:clr>
        </p15:guide>
        <p15:guide id="5" pos="4024">
          <p15:clr>
            <a:srgbClr val="5ACBF0"/>
          </p15:clr>
        </p15:guide>
        <p15:guide id="7" orient="horz" pos="905">
          <p15:clr>
            <a:srgbClr val="5ACBF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4226C6-06AC-E37C-60DF-6CBC213EA66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18E46-9514-6A02-970C-9C9810026F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A40AF-24F0-300C-621C-CCED15A059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FB5C260-DD66-69C8-3E4C-0103D7143E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5D2890-D6C2-CC3C-BF55-4AAF6113D6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979672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hre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F260F77E-464D-46F7-A8F8-6F281DAB0C7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9" name="Text Placeholder 11">
            <a:extLst>
              <a:ext uri="{FF2B5EF4-FFF2-40B4-BE49-F238E27FC236}">
                <a16:creationId xmlns:a16="http://schemas.microsoft.com/office/drawing/2014/main" id="{CB20F198-3776-433D-85A8-C2B6AC6235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5217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Text Placeholder 7">
            <a:extLst>
              <a:ext uri="{FF2B5EF4-FFF2-40B4-BE49-F238E27FC236}">
                <a16:creationId xmlns:a16="http://schemas.microsoft.com/office/drawing/2014/main" id="{97BC59AA-6CF8-4091-8008-21AA9AD8E8B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5217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22263" indent="-150813">
              <a:defRPr lang="en-US" sz="1800" dirty="0"/>
            </a:lvl2pPr>
            <a:lvl3pPr marL="466725" indent="-138113">
              <a:defRPr lang="en-US" dirty="0"/>
            </a:lvl3pPr>
            <a:lvl4pPr marL="595313" indent="-128588">
              <a:defRPr lang="en-US" dirty="0"/>
            </a:lvl4pPr>
            <a:lvl5pPr marL="731838" indent="-1222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1" name="Text Placeholder 11">
            <a:extLst>
              <a:ext uri="{FF2B5EF4-FFF2-40B4-BE49-F238E27FC236}">
                <a16:creationId xmlns:a16="http://schemas.microsoft.com/office/drawing/2014/main" id="{BECED387-BA3E-49B2-8F1E-0E371E09E0A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4463796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9">
            <a:extLst>
              <a:ext uri="{FF2B5EF4-FFF2-40B4-BE49-F238E27FC236}">
                <a16:creationId xmlns:a16="http://schemas.microsoft.com/office/drawing/2014/main" id="{6B26A1CD-81F9-4C2F-896F-E69757C6658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63796" y="238413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3" name="Text Placeholder 11">
            <a:extLst>
              <a:ext uri="{FF2B5EF4-FFF2-40B4-BE49-F238E27FC236}">
                <a16:creationId xmlns:a16="http://schemas.microsoft.com/office/drawing/2014/main" id="{79263A4B-A9A8-4CE5-96A8-6F6EC365E512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8342375" y="1438275"/>
            <a:ext cx="3264408" cy="677108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2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4" name="Text Placeholder 7">
            <a:extLst>
              <a:ext uri="{FF2B5EF4-FFF2-40B4-BE49-F238E27FC236}">
                <a16:creationId xmlns:a16="http://schemas.microsoft.com/office/drawing/2014/main" id="{2205743D-F71A-4647-9BE4-2900BDA2582B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8342375" y="2390775"/>
            <a:ext cx="3264408" cy="1760482"/>
          </a:xfrm>
        </p:spPr>
        <p:txBody>
          <a:bodyPr wrap="square">
            <a:spAutoFit/>
          </a:bodyPr>
          <a:lstStyle>
            <a:lvl1pPr marL="176213" indent="-176213">
              <a:defRPr lang="en-US" sz="2000" dirty="0"/>
            </a:lvl1pPr>
            <a:lvl2pPr marL="398463" indent="-169863">
              <a:defRPr lang="en-US" sz="1800" dirty="0"/>
            </a:lvl2pPr>
            <a:lvl3pPr marL="555625" indent="-157163">
              <a:defRPr lang="en-US" dirty="0"/>
            </a:lvl3pPr>
            <a:lvl4pPr marL="685800" indent="-136525">
              <a:defRPr lang="en-US" dirty="0"/>
            </a:lvl4pPr>
            <a:lvl5pPr marL="800100" indent="-111125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420712262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3" orient="horz" pos="1506">
          <p15:clr>
            <a:srgbClr val="5ACBF0"/>
          </p15:clr>
        </p15:guide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2430">
          <p15:clr>
            <a:srgbClr val="5ACBF0"/>
          </p15:clr>
        </p15:guide>
        <p15:guide id="7" pos="2811">
          <p15:clr>
            <a:srgbClr val="5ACBF0"/>
          </p15:clr>
        </p15:guide>
        <p15:guide id="8" pos="4871">
          <p15:clr>
            <a:srgbClr val="5ACBF0"/>
          </p15:clr>
        </p15:guide>
        <p15:guide id="9" pos="5251">
          <p15:clr>
            <a:srgbClr val="5ACBF0"/>
          </p15:clr>
        </p15:guide>
      </p15:sldGuideLst>
    </p:ext>
  </p:extLst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ur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84200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3413125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3413125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244208" y="1438275"/>
            <a:ext cx="2532063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6244208" y="228311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9073133" y="1438275"/>
            <a:ext cx="2533650" cy="61555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20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9073133" y="2276475"/>
            <a:ext cx="2532063" cy="1698927"/>
          </a:xfrm>
        </p:spPr>
        <p:txBody>
          <a:bodyPr wrap="square">
            <a:spAutoFit/>
          </a:bodyPr>
          <a:lstStyle>
            <a:lvl1pPr marL="141288" indent="-141288">
              <a:defRPr lang="en-US" sz="1800" dirty="0"/>
            </a:lvl1pPr>
            <a:lvl2pPr marL="285750" indent="-125413">
              <a:defRPr lang="en-US" sz="1600" dirty="0"/>
            </a:lvl2pPr>
            <a:lvl3pPr marL="438150" indent="-133350">
              <a:defRPr lang="en-US" dirty="0"/>
            </a:lvl3pPr>
            <a:lvl4pPr marL="566738" indent="-114300">
              <a:defRPr lang="en-US" dirty="0"/>
            </a:lvl4pPr>
            <a:lvl5pPr marL="685800" indent="-109538">
              <a:defRPr lang="en-US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732564669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963">
          <p15:clr>
            <a:srgbClr val="5ACBF0"/>
          </p15:clr>
        </p15:guide>
        <p15:guide id="7" pos="2150">
          <p15:clr>
            <a:srgbClr val="5ACBF0"/>
          </p15:clr>
        </p15:guide>
        <p15:guide id="8" pos="3746">
          <p15:clr>
            <a:srgbClr val="5ACBF0"/>
          </p15:clr>
        </p15:guide>
        <p15:guide id="9" pos="3934">
          <p15:clr>
            <a:srgbClr val="5ACBF0"/>
          </p15:clr>
        </p15:guide>
        <p15:guide id="10" pos="5530">
          <p15:clr>
            <a:srgbClr val="5ACBF0"/>
          </p15:clr>
        </p15:guide>
        <p15:guide id="11" pos="5716">
          <p15:clr>
            <a:srgbClr val="5ACBF0"/>
          </p15:clr>
        </p15:guide>
        <p15:guide id="12" orient="horz" pos="1436">
          <p15:clr>
            <a:srgbClr val="5ACBF0"/>
          </p15:clr>
        </p15:guide>
      </p15:sldGuideLst>
    </p:ext>
  </p:extLst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ive Column Bullet with Subtitl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87A434B7-D4B9-4D45-A31C-F0CC4D2279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</p:spPr>
        <p:txBody>
          <a:bodyPr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22" name="Text Placeholder 11">
            <a:extLst>
              <a:ext uri="{FF2B5EF4-FFF2-40B4-BE49-F238E27FC236}">
                <a16:creationId xmlns:a16="http://schemas.microsoft.com/office/drawing/2014/main" id="{92783506-927E-48F7-8EFC-36257F3E2812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584200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3" name="Text Placeholder 7">
            <a:extLst>
              <a:ext uri="{FF2B5EF4-FFF2-40B4-BE49-F238E27FC236}">
                <a16:creationId xmlns:a16="http://schemas.microsoft.com/office/drawing/2014/main" id="{FB6093D3-3EDF-4A80-8450-C5EBB1990775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>
          <a:xfrm>
            <a:off x="584200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4" name="Text Placeholder 11">
            <a:extLst>
              <a:ext uri="{FF2B5EF4-FFF2-40B4-BE49-F238E27FC236}">
                <a16:creationId xmlns:a16="http://schemas.microsoft.com/office/drawing/2014/main" id="{438D2C80-6884-451D-8D7D-B69022CCC5C4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2849007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5" name="Text Placeholder 9">
            <a:extLst>
              <a:ext uri="{FF2B5EF4-FFF2-40B4-BE49-F238E27FC236}">
                <a16:creationId xmlns:a16="http://schemas.microsoft.com/office/drawing/2014/main" id="{7614A884-0AD6-4A85-A432-2B13E7464DA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849007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6" name="Text Placeholder 11">
            <a:extLst>
              <a:ext uri="{FF2B5EF4-FFF2-40B4-BE49-F238E27FC236}">
                <a16:creationId xmlns:a16="http://schemas.microsoft.com/office/drawing/2014/main" id="{7D8FFDED-9FE5-4D94-8EB0-7D645C10FBF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5113814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7" name="Text Placeholder 7">
            <a:extLst>
              <a:ext uri="{FF2B5EF4-FFF2-40B4-BE49-F238E27FC236}">
                <a16:creationId xmlns:a16="http://schemas.microsoft.com/office/drawing/2014/main" id="{D429D954-9297-44FA-B7BD-56586012419C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5113814" y="228311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28" name="Text Placeholder 11">
            <a:extLst>
              <a:ext uri="{FF2B5EF4-FFF2-40B4-BE49-F238E27FC236}">
                <a16:creationId xmlns:a16="http://schemas.microsoft.com/office/drawing/2014/main" id="{04D43B0D-50F8-4F63-AFA3-34A46F42E816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7378621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29" name="Text Placeholder 9">
            <a:extLst>
              <a:ext uri="{FF2B5EF4-FFF2-40B4-BE49-F238E27FC236}">
                <a16:creationId xmlns:a16="http://schemas.microsoft.com/office/drawing/2014/main" id="{804CEFDA-6A6F-42D3-B65C-4BE1054C905E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8621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1" name="Text Placeholder 11">
            <a:extLst>
              <a:ext uri="{FF2B5EF4-FFF2-40B4-BE49-F238E27FC236}">
                <a16:creationId xmlns:a16="http://schemas.microsoft.com/office/drawing/2014/main" id="{540485AC-5036-400C-92C3-D3E9EC0252BC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643428" y="1438275"/>
            <a:ext cx="1965960" cy="492443"/>
          </a:xfrm>
        </p:spPr>
        <p:txBody>
          <a:bodyPr anchor="t"/>
          <a:lstStyle>
            <a:lvl1pPr marL="0" indent="0">
              <a:spcBef>
                <a:spcPts val="0"/>
              </a:spcBef>
              <a:buNone/>
              <a:defRPr sz="1600">
                <a:solidFill>
                  <a:schemeClr val="tx1"/>
                </a:solidFill>
                <a:latin typeface="+mj-lt"/>
              </a:defRPr>
            </a:lvl1pPr>
          </a:lstStyle>
          <a:p>
            <a:pPr lvl="0"/>
            <a:r>
              <a:rPr lang="en-US"/>
              <a:t>Click to edit text styles</a:t>
            </a:r>
          </a:p>
        </p:txBody>
      </p:sp>
      <p:sp>
        <p:nvSpPr>
          <p:cNvPr id="12" name="Text Placeholder 9">
            <a:extLst>
              <a:ext uri="{FF2B5EF4-FFF2-40B4-BE49-F238E27FC236}">
                <a16:creationId xmlns:a16="http://schemas.microsoft.com/office/drawing/2014/main" id="{F90290A2-7689-4DF5-971A-36C2D9173411}"/>
              </a:ext>
            </a:extLst>
          </p:cNvPr>
          <p:cNvSpPr>
            <a:spLocks noGrp="1"/>
          </p:cNvSpPr>
          <p:nvPr>
            <p:ph type="body" sz="quarter" idx="23"/>
          </p:nvPr>
        </p:nvSpPr>
        <p:spPr>
          <a:xfrm>
            <a:off x="9643428" y="2276475"/>
            <a:ext cx="1965960" cy="1452705"/>
          </a:xfrm>
        </p:spPr>
        <p:txBody>
          <a:bodyPr wrap="square">
            <a:spAutoFit/>
          </a:bodyPr>
          <a:lstStyle>
            <a:lvl1pPr marL="141288" indent="-141288">
              <a:defRPr lang="en-US" sz="1500" dirty="0"/>
            </a:lvl1pPr>
            <a:lvl2pPr marL="285750" indent="-125413">
              <a:defRPr lang="en-US" sz="1400" dirty="0"/>
            </a:lvl2pPr>
            <a:lvl3pPr marL="438150" indent="-133350">
              <a:defRPr lang="en-US" sz="1400" dirty="0"/>
            </a:lvl3pPr>
            <a:lvl4pPr marL="566738" indent="-114300">
              <a:defRPr lang="en-US" sz="1200" dirty="0"/>
            </a:lvl4pPr>
            <a:lvl5pPr marL="685800" indent="-109538">
              <a:defRPr lang="en-US" sz="1200" dirty="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0657819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4" orient="horz" pos="906">
          <p15:clr>
            <a:srgbClr val="5ACBF0"/>
          </p15:clr>
        </p15:guide>
        <p15:guide id="5" orient="horz" pos="288">
          <p15:clr>
            <a:srgbClr val="5ACBF0"/>
          </p15:clr>
        </p15:guide>
        <p15:guide id="6" pos="1610">
          <p15:clr>
            <a:srgbClr val="5ACBF0"/>
          </p15:clr>
        </p15:guide>
        <p15:guide id="7" pos="1795">
          <p15:clr>
            <a:srgbClr val="5ACBF0"/>
          </p15:clr>
        </p15:guide>
        <p15:guide id="8" pos="3035">
          <p15:clr>
            <a:srgbClr val="5ACBF0"/>
          </p15:clr>
        </p15:guide>
        <p15:guide id="9" pos="3221">
          <p15:clr>
            <a:srgbClr val="5ACBF0"/>
          </p15:clr>
        </p15:guide>
        <p15:guide id="10" pos="4461">
          <p15:clr>
            <a:srgbClr val="5ACBF0"/>
          </p15:clr>
        </p15:guide>
        <p15:guide id="11" pos="5890">
          <p15:clr>
            <a:srgbClr val="5ACBF0"/>
          </p15:clr>
        </p15:guide>
        <p15:guide id="12" orient="horz" pos="1436">
          <p15:clr>
            <a:srgbClr val="5ACBF0"/>
          </p15:clr>
        </p15:guide>
        <p15:guide id="13" pos="4646">
          <p15:clr>
            <a:srgbClr val="5ACBF0"/>
          </p15:clr>
        </p15:guide>
        <p15:guide id="14" pos="6072">
          <p15:clr>
            <a:srgbClr val="5ACBF0"/>
          </p15:clr>
        </p15:guide>
      </p15:sldGuideLst>
    </p:ext>
  </p:extLst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39086085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38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Only - left sid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AAD849-7CFE-4AF7-A7C5-6BBD50C88C1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8264" y="2875002"/>
            <a:ext cx="4127692" cy="1107996"/>
          </a:xfrm>
        </p:spPr>
        <p:txBody>
          <a:bodyPr wrap="square" anchor="ctr">
            <a:spAutoFit/>
          </a:bodyPr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187128917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30" orient="horz" pos="288">
          <p15:clr>
            <a:srgbClr val="5ACBF0"/>
          </p15:clr>
        </p15:guide>
        <p15:guide id="32" orient="horz" pos="2160">
          <p15:clr>
            <a:srgbClr val="5ACBF0"/>
          </p15:clr>
        </p15:guide>
        <p15:guide id="33" pos="2976">
          <p15:clr>
            <a:srgbClr val="5ACBF0"/>
          </p15:clr>
        </p15:guide>
        <p15:guide id="34" pos="3336">
          <p15:clr>
            <a:srgbClr val="5ACBF0"/>
          </p15:clr>
        </p15:guide>
      </p15:sldGuideLst>
    </p:ext>
  </p:extLst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mall title - half pag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4B2500C4-B436-4E3A-8A91-A02448A774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4200" y="457200"/>
            <a:ext cx="5508419" cy="372410"/>
          </a:xfrm>
        </p:spPr>
        <p:txBody>
          <a:bodyPr tIns="64008"/>
          <a:lstStyle>
            <a:lvl1pPr>
              <a:defRPr sz="2000" spc="0">
                <a:latin typeface="+mj-lt"/>
                <a:cs typeface="Segoe UI" panose="020B0502040204020203" pitchFamily="34" charset="0"/>
              </a:defRPr>
            </a:lvl1pPr>
          </a:lstStyle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336417081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55">
          <p15:clr>
            <a:srgbClr val="A4A3A4"/>
          </p15:clr>
        </p15:guide>
        <p15:guide id="15" pos="3352">
          <p15:clr>
            <a:srgbClr val="A4A3A4"/>
          </p15:clr>
        </p15:guide>
        <p15:guide id="16" pos="3749">
          <p15:clr>
            <a:srgbClr val="A4A3A4"/>
          </p15:clr>
        </p15:guide>
        <p15:guide id="17" pos="3932">
          <p15:clr>
            <a:srgbClr val="A4A3A4"/>
          </p15:clr>
        </p15:guide>
        <p15:guide id="18" pos="4343">
          <p15:clr>
            <a:srgbClr val="A4A3A4"/>
          </p15:clr>
        </p15:guide>
        <p15:guide id="19" pos="4526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  <p15:guide id="31" pos="3840">
          <p15:clr>
            <a:srgbClr val="5ACBF0"/>
          </p15:clr>
        </p15:guide>
      </p15:sldGuideLst>
    </p:ext>
  </p:extLst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85634404"/>
      </p:ext>
    </p:extLst>
  </p:cSld>
  <p:clrMapOvr>
    <a:masterClrMapping/>
  </p:clrMapOvr>
  <p:transition>
    <p:fade/>
  </p:transition>
  <p:extLst>
    <p:ext uri="{DCECCB84-F9BA-43D5-87BE-67443E8EF086}">
      <p15:sldGuideLst xmlns:p15="http://schemas.microsoft.com/office/powerpoint/2012/main">
        <p15:guide id="6" pos="779">
          <p15:clr>
            <a:srgbClr val="A4A3A4"/>
          </p15:clr>
        </p15:guide>
        <p15:guide id="7" pos="962">
          <p15:clr>
            <a:srgbClr val="A4A3A4"/>
          </p15:clr>
        </p15:guide>
        <p15:guide id="8" pos="1373">
          <p15:clr>
            <a:srgbClr val="A4A3A4"/>
          </p15:clr>
        </p15:guide>
        <p15:guide id="9" pos="1556">
          <p15:clr>
            <a:srgbClr val="A4A3A4"/>
          </p15:clr>
        </p15:guide>
        <p15:guide id="10" pos="1967">
          <p15:clr>
            <a:srgbClr val="A4A3A4"/>
          </p15:clr>
        </p15:guide>
        <p15:guide id="11" pos="2150">
          <p15:clr>
            <a:srgbClr val="A4A3A4"/>
          </p15:clr>
        </p15:guide>
        <p15:guide id="12" pos="2561">
          <p15:clr>
            <a:srgbClr val="A4A3A4"/>
          </p15:clr>
        </p15:guide>
        <p15:guide id="13" pos="2744">
          <p15:clr>
            <a:srgbClr val="A4A3A4"/>
          </p15:clr>
        </p15:guide>
        <p15:guide id="14" pos="3161">
          <p15:clr>
            <a:srgbClr val="A4A3A4"/>
          </p15:clr>
        </p15:guide>
        <p15:guide id="15" pos="3348">
          <p15:clr>
            <a:srgbClr val="A4A3A4"/>
          </p15:clr>
        </p15:guide>
        <p15:guide id="16" pos="3754">
          <p15:clr>
            <a:srgbClr val="A4A3A4"/>
          </p15:clr>
        </p15:guide>
        <p15:guide id="17" pos="3931">
          <p15:clr>
            <a:srgbClr val="A4A3A4"/>
          </p15:clr>
        </p15:guide>
        <p15:guide id="18" pos="4342">
          <p15:clr>
            <a:srgbClr val="A4A3A4"/>
          </p15:clr>
        </p15:guide>
        <p15:guide id="19" pos="4531">
          <p15:clr>
            <a:srgbClr val="A4A3A4"/>
          </p15:clr>
        </p15:guide>
        <p15:guide id="20" pos="4937">
          <p15:clr>
            <a:srgbClr val="A4A3A4"/>
          </p15:clr>
        </p15:guide>
        <p15:guide id="21" pos="5120">
          <p15:clr>
            <a:srgbClr val="A4A3A4"/>
          </p15:clr>
        </p15:guide>
        <p15:guide id="22" pos="5529">
          <p15:clr>
            <a:srgbClr val="A4A3A4"/>
          </p15:clr>
        </p15:guide>
        <p15:guide id="23" pos="5714">
          <p15:clr>
            <a:srgbClr val="A4A3A4"/>
          </p15:clr>
        </p15:guide>
        <p15:guide id="24" pos="6123">
          <p15:clr>
            <a:srgbClr val="A4A3A4"/>
          </p15:clr>
        </p15:guide>
        <p15:guide id="25" pos="6308">
          <p15:clr>
            <a:srgbClr val="A4A3A4"/>
          </p15:clr>
        </p15:guide>
        <p15:guide id="26" pos="6717">
          <p15:clr>
            <a:srgbClr val="A4A3A4"/>
          </p15:clr>
        </p15:guide>
        <p15:guide id="27" pos="6900">
          <p15:clr>
            <a:srgbClr val="A4A3A4"/>
          </p15:clr>
        </p15:guide>
        <p15:guide id="28" orient="horz" pos="905">
          <p15:clr>
            <a:srgbClr val="5ACBF0"/>
          </p15:clr>
        </p15:guide>
        <p15:guide id="29" orient="horz" pos="1271">
          <p15:clr>
            <a:srgbClr val="5ACBF0"/>
          </p15:clr>
        </p15:guide>
        <p15:guide id="30" orient="horz" pos="288">
          <p15:clr>
            <a:srgbClr val="5ACBF0"/>
          </p15:clr>
        </p15:guide>
      </p15:sldGuideLst>
    </p:ext>
  </p:extLst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Title-purple">
    <p:bg>
      <p:bgPr>
        <a:solidFill>
          <a:srgbClr val="091F2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F94023B5-FCD6-2A9F-A834-F37F4443903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t="12" b="12"/>
          <a:stretch/>
        </p:blipFill>
        <p:spPr>
          <a:xfrm>
            <a:off x="3008" y="1693"/>
            <a:ext cx="12188991" cy="6854614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585216" y="2980408"/>
            <a:ext cx="6675120" cy="553998"/>
          </a:xfrm>
          <a:noFill/>
        </p:spPr>
        <p:txBody>
          <a:bodyPr lIns="0" tIns="0" rIns="0" bIns="0" anchor="b" anchorCtr="0">
            <a:spAutoFit/>
          </a:bodyPr>
          <a:lstStyle>
            <a:lvl1pPr algn="l" defTabSz="932742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en-US" sz="4000" b="0" kern="1200" cap="none" spc="-50" baseline="0" dirty="0">
                <a:ln w="3175">
                  <a:noFill/>
                </a:ln>
                <a:solidFill>
                  <a:srgbClr val="FAE4A2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r>
              <a:rPr lang="en-US"/>
              <a:t>Section title</a:t>
            </a:r>
          </a:p>
        </p:txBody>
      </p:sp>
    </p:spTree>
    <p:extLst>
      <p:ext uri="{BB962C8B-B14F-4D97-AF65-F5344CB8AC3E}">
        <p14:creationId xmlns:p14="http://schemas.microsoft.com/office/powerpoint/2010/main" val="26175696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6127">
          <p15:clr>
            <a:srgbClr val="5ACBF0"/>
          </p15:clr>
        </p15:guide>
        <p15:guide id="3" orient="horz" pos="1911">
          <p15:clr>
            <a:srgbClr val="5ACBF0"/>
          </p15:clr>
        </p15:guide>
      </p15:sldGuideLst>
    </p:ext>
  </p:extLst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Photo full bleed lef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Picture Placeholder 7" descr="This photo is a 'placeholder' only. Drag or drop your photo here, or click and tap the center to insert a photo.">
            <a:extLst>
              <a:ext uri="{FF2B5EF4-FFF2-40B4-BE49-F238E27FC236}">
                <a16:creationId xmlns:a16="http://schemas.microsoft.com/office/drawing/2014/main" id="{FA608AEF-BE66-4029-BA63-DA15E89C3291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 bwMode="ltGray">
          <a:xfrm>
            <a:off x="0" y="0"/>
            <a:ext cx="12192000" cy="6858000"/>
          </a:xfrm>
          <a:gradFill>
            <a:gsLst>
              <a:gs pos="100000">
                <a:schemeClr val="accent3"/>
              </a:gs>
              <a:gs pos="8000">
                <a:schemeClr val="accent1"/>
              </a:gs>
            </a:gsLst>
            <a:lin ang="18900000" scaled="1"/>
          </a:gradFill>
        </p:spPr>
        <p:txBody>
          <a:bodyPr wrap="none" bIns="1554480" anchor="ctr">
            <a:noAutofit/>
          </a:bodyPr>
          <a:lstStyle>
            <a:lvl1pPr marL="0" indent="0" algn="ctr">
              <a:buNone/>
              <a:defRPr sz="1400" b="1">
                <a:solidFill>
                  <a:schemeClr val="bg1"/>
                </a:solidFill>
              </a:defRPr>
            </a:lvl1pPr>
          </a:lstStyle>
          <a:p>
            <a:r>
              <a:rPr lang="en-US"/>
              <a:t>Drag &amp; drop your photo here </a:t>
            </a:r>
            <a:br>
              <a:rPr lang="en-US"/>
            </a:br>
            <a:r>
              <a:rPr lang="en-US"/>
              <a:t>or click or tap icon below </a:t>
            </a:r>
            <a:br>
              <a:rPr lang="en-US"/>
            </a:br>
            <a:r>
              <a:rPr lang="en-US"/>
              <a:t>to insert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E033AC47-6988-4AF2-AB7A-F400B9B8392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 bwMode="ltGray">
          <a:xfrm>
            <a:off x="-3" y="0"/>
            <a:ext cx="5669280" cy="6858000"/>
          </a:xfrm>
          <a:gradFill flip="none" rotWithShape="1">
            <a:gsLst>
              <a:gs pos="50000">
                <a:srgbClr val="000000">
                  <a:alpha val="70000"/>
                </a:srgbClr>
              </a:gs>
              <a:gs pos="100000">
                <a:srgbClr val="000000">
                  <a:alpha val="0"/>
                </a:srgbClr>
              </a:gs>
            </a:gsLst>
            <a:lin ang="0" scaled="1"/>
            <a:tileRect/>
          </a:gradFill>
        </p:spPr>
        <p:txBody>
          <a:bodyPr lIns="585216" tIns="585216" rIns="585216" bIns="585216" anchor="ctr">
            <a:noAutofit/>
          </a:bodyPr>
          <a:lstStyle>
            <a:lvl1pPr>
              <a:defRPr sz="3600" spc="0">
                <a:solidFill>
                  <a:srgbClr val="FFFFFF"/>
                </a:solidFill>
              </a:defRPr>
            </a:lvl1pPr>
          </a:lstStyle>
          <a:p>
            <a:r>
              <a:rPr lang="en-US"/>
              <a:t>Click to edit </a:t>
            </a:r>
            <a:br>
              <a:rPr lang="en-US"/>
            </a:br>
            <a:r>
              <a:rPr lang="en-US"/>
              <a:t>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2764634666"/>
      </p:ext>
    </p:extLst>
  </p:cSld>
  <p:clrMapOvr>
    <a:masterClrMapping/>
  </p:clrMapOvr>
  <p:transition>
    <p:fade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heme 6 - Light">
    <p:bg>
      <p:bgPr>
        <a:blipFill dpi="0" rotWithShape="1">
          <a:blip r:embed="rId2">
            <a:lum/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3AE8FFB8-AD83-E95E-37C6-3D334A0B290F}"/>
              </a:ext>
            </a:extLst>
          </p:cNvPr>
          <p:cNvGrpSpPr>
            <a:grpSpLocks noChangeAspect="1"/>
          </p:cNvGrpSpPr>
          <p:nvPr userDrawn="1"/>
        </p:nvGrpSpPr>
        <p:grpSpPr>
          <a:xfrm>
            <a:off x="0" y="-1104105"/>
            <a:ext cx="1625600" cy="914400"/>
            <a:chOff x="0" y="0"/>
            <a:chExt cx="20574000" cy="6858000"/>
          </a:xfrm>
        </p:grpSpPr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8A417764-E64C-0FD3-4B50-B3AC779683DB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solidFill>
              <a:srgbClr val="FFFFFF"/>
            </a:soli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algn="l" defTabSz="222028" fontAlgn="base">
                <a:spcBef>
                  <a:spcPct val="0"/>
                </a:spcBef>
                <a:spcAft>
                  <a:spcPct val="0"/>
                </a:spcAft>
              </a:pPr>
              <a:endParaRPr lang="en-US" sz="476" err="1">
                <a:solidFill>
                  <a:srgbClr val="FFFFFF"/>
                </a:solidFill>
                <a:ea typeface="Segoe UI" pitchFamily="34" charset="0"/>
                <a:cs typeface="Segoe UI" pitchFamily="34" charset="0"/>
              </a:endParaRPr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A0557B51-36CF-AE06-6DE8-82ACAB946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0" y="0"/>
              <a:ext cx="20574000" cy="6858000"/>
            </a:xfrm>
            <a:prstGeom prst="rect">
              <a:avLst/>
            </a:prstGeom>
          </p:spPr>
        </p:pic>
        <p:sp>
          <p:nvSpPr>
            <p:cNvPr id="5" name="Rectangle 4">
              <a:hlinkClick r:id="" action="ppaction://noaction"/>
              <a:extLst>
                <a:ext uri="{FF2B5EF4-FFF2-40B4-BE49-F238E27FC236}">
                  <a16:creationId xmlns:a16="http://schemas.microsoft.com/office/drawing/2014/main" id="{F5EA9A8B-89D0-947D-C76B-555C20C9BC95}"/>
                </a:ext>
              </a:extLst>
            </p:cNvPr>
            <p:cNvSpPr>
              <a:spLocks noChangeAspect="1"/>
            </p:cNvSpPr>
            <p:nvPr userDrawn="1"/>
          </p:nvSpPr>
          <p:spPr bwMode="auto">
            <a:xfrm>
              <a:off x="0" y="0"/>
              <a:ext cx="20574000" cy="6858000"/>
            </a:xfrm>
            <a:prstGeom prst="rect">
              <a:avLst/>
            </a:prstGeom>
            <a:gradFill flip="none" rotWithShape="1">
              <a:gsLst>
                <a:gs pos="60000">
                  <a:srgbClr val="E2F1F9">
                    <a:alpha val="60000"/>
                  </a:srgbClr>
                </a:gs>
                <a:gs pos="0">
                  <a:srgbClr val="FFECEE">
                    <a:alpha val="60000"/>
                  </a:srgbClr>
                </a:gs>
              </a:gsLst>
              <a:path path="circle">
                <a:fillToRect l="100000" t="100000"/>
              </a:path>
              <a:tileRect r="-100000" b="-100000"/>
            </a:gradFill>
            <a:ln>
              <a:noFill/>
              <a:headEnd type="none" w="med" len="med"/>
              <a:tailEnd type="none" w="med" len="med"/>
            </a:ln>
            <a:effectLst/>
          </p:spPr>
          <p:style>
            <a:lnRef idx="1">
              <a:schemeClr val="accent2"/>
            </a:lnRef>
            <a:fillRef idx="3">
              <a:schemeClr val="accent2"/>
            </a:fillRef>
            <a:effectRef idx="2">
              <a:schemeClr val="accent2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  <a:prstTxWarp prst="textNoShape">
                <a:avLst/>
              </a:prstTxWarp>
              <a:noAutofit/>
            </a:bodyPr>
            <a:lstStyle/>
            <a:p>
              <a:pPr marR="0" lvl="0" indent="0" defTabSz="222028" fontAlgn="base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en-US" sz="476" b="0" i="0" u="none" strike="noStrike" cap="none" spc="0" normalizeH="0" baseline="0" noProof="0">
                <a:ln>
                  <a:noFill/>
                </a:ln>
                <a:solidFill>
                  <a:srgbClr val="091F2C"/>
                </a:solidFill>
                <a:effectLst/>
                <a:uLnTx/>
                <a:uFillTx/>
                <a:latin typeface="Segoe UI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648688438"/>
      </p:ext>
    </p:extLst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0DD09EA-257A-05F8-01BE-F3663284F7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4975181-0187-8F1C-FAC5-16D7EED7E16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DF69FA4-6B6D-F55F-1E45-FC9EF5FDBD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EA69F4-2BDF-2ADD-17F6-8BC9831C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5B531-3A79-1CC6-E03A-D008B79FE3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60181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17. Blank">
  <p:cSld name="17. Blank">
    <p:bg>
      <p:bgPr>
        <a:solidFill>
          <a:srgbClr val="000000"/>
        </a:solidFill>
        <a:effectLst/>
      </p:bgPr>
    </p:bg>
    <p:spTree>
      <p:nvGrpSpPr>
        <p:cNvPr id="1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328444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E02C53-FF06-6297-2156-8BAB3D3E1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A16FCE5-9D25-B952-B24A-ACD43DD9875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B414FE-CC2F-8288-1F26-F1ECBAE7AD9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6E90442-8EF6-3BFF-129A-A1EA9E29A1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A8F2AE3-0C5E-6297-6AA3-934A9B919D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9834B9D-473C-3841-B7FF-540E4BBAE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8255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F51248-C8A2-1BC2-EAFC-E3382EA868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C081658-0CBA-5B67-9EE1-10721FB19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4E194-0BCE-A4CD-EF7D-6D2B449109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C033A9C-2085-E380-A5A7-32228D1DCAB9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B23622-24FE-D728-4607-E96650499C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AA5C2FC-CA3E-B1C1-B944-A8F8247FD4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99C7BDC-45F7-0CEA-476D-8C5268B701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C7BAD69-0474-7F7D-4380-AB8C742F3C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516925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C2824F-0F54-6BEE-4282-1D0DD1199E2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55FBF2C-F0A8-0B93-D1AC-5951A472B8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EFA30F9-60FA-C532-6721-1E0FD3D5C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9131261E-B90A-1D8D-F446-65563AD607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743662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31F500D-A5DC-B70E-433A-07C121BB07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70CB26-260E-758B-5883-BDF6E481448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01FC78-C98A-552A-1092-A89B74384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64416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A37B5B-EEE6-DDD6-6D1B-57ACDDC07BD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DD3CC1-9571-8711-2A38-3A8DD96D2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2F4833-3DE3-AA54-4A8C-F940A3E379C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00E9189-C519-ECBE-BF45-D7D0AC26F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5C7A38-BBDC-8CD2-2C7C-B140D10A180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DFAB317-476F-C911-1D76-75BF656B4C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77862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7F377-90C2-D031-56CB-D3EF7567362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41E066F-0784-6A6E-DE63-9336D387395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1B597B0-C6F0-0294-E07E-28FB908122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5159B6C-78D4-4658-C3C8-D30B117DF0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CC8D69C-8725-9153-5B4A-F08C28A58E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3903E96-45E4-744D-85CB-85BA4CF64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849364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slideLayout" Target="../slideLayouts/slideLayout29.xml"/><Relationship Id="rId3" Type="http://schemas.openxmlformats.org/officeDocument/2006/relationships/slideLayout" Target="../slideLayouts/slideLayout14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theme" Target="../theme/theme2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24" Type="http://schemas.openxmlformats.org/officeDocument/2006/relationships/image" Target="../media/image4.svg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23" Type="http://schemas.openxmlformats.org/officeDocument/2006/relationships/image" Target="../media/image3.png"/><Relationship Id="rId10" Type="http://schemas.openxmlformats.org/officeDocument/2006/relationships/slideLayout" Target="../slideLayouts/slideLayout21.xml"/><Relationship Id="rId19" Type="http://schemas.openxmlformats.org/officeDocument/2006/relationships/slideLayout" Target="../slideLayouts/slideLayout30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Relationship Id="rId22" Type="http://schemas.openxmlformats.org/officeDocument/2006/relationships/image" Target="../media/image2.sv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3C51656-EA79-0EE2-BABB-32E595DD294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1153D03-3951-7A2C-924D-9B7F17079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DF6A4D-E24D-781A-7425-65CD2DCD089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07B39288-212E-46BF-AE77-0EF03BA0F498}" type="datetimeFigureOut">
              <a:rPr lang="en-US" smtClean="0"/>
              <a:t>10/19/2025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FA2229F-C1C7-E632-1D0A-5A5197ABA2C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BB325A-7B7B-C345-AF31-38ACB133B48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26C81D1-03BA-4CC7-B5B9-593687065ED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850630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 bwMode="blackWhite">
      <p:bgPr>
        <a:blipFill dpi="0" rotWithShape="1">
          <a:blip r:embed="rId21">
            <a:lum/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88263" y="457200"/>
            <a:ext cx="11018520" cy="553998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idx="1"/>
          </p:nvPr>
        </p:nvSpPr>
        <p:spPr>
          <a:xfrm>
            <a:off x="584200" y="1435503"/>
            <a:ext cx="11018520" cy="161274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grpSp>
        <p:nvGrpSpPr>
          <p:cNvPr id="47" name="GRID" hidden="1">
            <a:extLst>
              <a:ext uri="{FF2B5EF4-FFF2-40B4-BE49-F238E27FC236}">
                <a16:creationId xmlns:a16="http://schemas.microsoft.com/office/drawing/2014/main" id="{32B5FFBF-552A-4973-B5B3-9EE3A765185F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5CD412E5-2492-4063-96AB-C451FC39F2B6}"/>
                </a:ext>
              </a:extLst>
            </p:cNvPr>
            <p:cNvCxnSpPr/>
            <p:nvPr/>
          </p:nvCxnSpPr>
          <p:spPr>
            <a:xfrm>
              <a:off x="0" y="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D25E7FAE-6A98-413B-871E-10F8DF6FF1E3}"/>
                </a:ext>
              </a:extLst>
            </p:cNvPr>
            <p:cNvCxnSpPr/>
            <p:nvPr/>
          </p:nvCxnSpPr>
          <p:spPr>
            <a:xfrm>
              <a:off x="0" y="29260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EF42BDE7-00A0-446E-9CEE-23DDF6A13E6E}"/>
                </a:ext>
              </a:extLst>
            </p:cNvPr>
            <p:cNvCxnSpPr/>
            <p:nvPr/>
          </p:nvCxnSpPr>
          <p:spPr>
            <a:xfrm>
              <a:off x="0" y="585216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AD48FF31-9C6A-4C0C-AB96-ED556488A1BA}"/>
                </a:ext>
              </a:extLst>
            </p:cNvPr>
            <p:cNvCxnSpPr/>
            <p:nvPr/>
          </p:nvCxnSpPr>
          <p:spPr>
            <a:xfrm>
              <a:off x="0" y="6272784"/>
              <a:ext cx="12188952" cy="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28D811B2-F122-4FF3-A4F6-E7291A5152BB}"/>
                </a:ext>
              </a:extLst>
            </p:cNvPr>
            <p:cNvCxnSpPr/>
            <p:nvPr/>
          </p:nvCxnSpPr>
          <p:spPr>
            <a:xfrm>
              <a:off x="0" y="656539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A2029335-BA6E-4B6F-B752-D02603169DE6}"/>
                </a:ext>
              </a:extLst>
            </p:cNvPr>
            <p:cNvCxnSpPr/>
            <p:nvPr/>
          </p:nvCxnSpPr>
          <p:spPr>
            <a:xfrm>
              <a:off x="0" y="685800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708D55A0-D16C-4191-B9F9-C95B51610B5E}"/>
                </a:ext>
              </a:extLst>
            </p:cNvPr>
            <p:cNvCxnSpPr/>
            <p:nvPr/>
          </p:nvCxnSpPr>
          <p:spPr>
            <a:xfrm>
              <a:off x="0" y="87782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DA3FCB58-9F61-404B-A493-7860A942FCC2}"/>
                </a:ext>
              </a:extLst>
            </p:cNvPr>
            <p:cNvCxnSpPr/>
            <p:nvPr/>
          </p:nvCxnSpPr>
          <p:spPr>
            <a:xfrm>
              <a:off x="0" y="117043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0EFD38DF-4402-499A-B7B2-D5BBF3AD467C}"/>
                </a:ext>
              </a:extLst>
            </p:cNvPr>
            <p:cNvCxnSpPr/>
            <p:nvPr/>
          </p:nvCxnSpPr>
          <p:spPr>
            <a:xfrm>
              <a:off x="0" y="146304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26DFD209-A624-4FEA-8F60-067FBF0CC1E8}"/>
                </a:ext>
              </a:extLst>
            </p:cNvPr>
            <p:cNvCxnSpPr/>
            <p:nvPr/>
          </p:nvCxnSpPr>
          <p:spPr>
            <a:xfrm>
              <a:off x="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F1B8ED61-88C3-48AA-91A7-BFD779B3B3BA}"/>
                </a:ext>
              </a:extLst>
            </p:cNvPr>
            <p:cNvCxnSpPr/>
            <p:nvPr/>
          </p:nvCxnSpPr>
          <p:spPr>
            <a:xfrm>
              <a:off x="585216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822AC47D-49D2-4B9E-B580-53A7922E5654}"/>
                </a:ext>
              </a:extLst>
            </p:cNvPr>
            <p:cNvCxnSpPr/>
            <p:nvPr/>
          </p:nvCxnSpPr>
          <p:spPr>
            <a:xfrm>
              <a:off x="29260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20D7A2DB-4310-49CD-83F6-55B33BE76665}"/>
                </a:ext>
              </a:extLst>
            </p:cNvPr>
            <p:cNvCxnSpPr/>
            <p:nvPr/>
          </p:nvCxnSpPr>
          <p:spPr>
            <a:xfrm>
              <a:off x="877824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20C40071-7BC6-4682-9CD1-0631E07C9F11}"/>
                </a:ext>
              </a:extLst>
            </p:cNvPr>
            <p:cNvCxnSpPr/>
            <p:nvPr/>
          </p:nvCxnSpPr>
          <p:spPr>
            <a:xfrm>
              <a:off x="117043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EE0ACFAA-26E9-44D2-BEF0-E02CAE93F397}"/>
                </a:ext>
              </a:extLst>
            </p:cNvPr>
            <p:cNvCxnSpPr/>
            <p:nvPr/>
          </p:nvCxnSpPr>
          <p:spPr>
            <a:xfrm>
              <a:off x="11021568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385D1186-93AE-4B67-8544-763E0B213AAC}"/>
                </a:ext>
              </a:extLst>
            </p:cNvPr>
            <p:cNvCxnSpPr/>
            <p:nvPr/>
          </p:nvCxnSpPr>
          <p:spPr>
            <a:xfrm>
              <a:off x="11606784" y="0"/>
              <a:ext cx="0" cy="6858000"/>
            </a:xfrm>
            <a:prstGeom prst="line">
              <a:avLst/>
            </a:prstGeom>
            <a:ln w="3175">
              <a:solidFill>
                <a:srgbClr val="DF45D4"/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B1D45AE-FC53-4BB4-A9CD-C563C03A1195}"/>
                </a:ext>
              </a:extLst>
            </p:cNvPr>
            <p:cNvCxnSpPr/>
            <p:nvPr/>
          </p:nvCxnSpPr>
          <p:spPr>
            <a:xfrm>
              <a:off x="11314176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8325177A-06D9-4C2A-B7EF-984A90245BF7}"/>
                </a:ext>
              </a:extLst>
            </p:cNvPr>
            <p:cNvCxnSpPr/>
            <p:nvPr/>
          </p:nvCxnSpPr>
          <p:spPr>
            <a:xfrm>
              <a:off x="11899392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D2B67796-DF72-4C3B-A79D-7534FD3084C9}"/>
                </a:ext>
              </a:extLst>
            </p:cNvPr>
            <p:cNvCxnSpPr/>
            <p:nvPr/>
          </p:nvCxnSpPr>
          <p:spPr>
            <a:xfrm>
              <a:off x="12192000" y="0"/>
              <a:ext cx="0" cy="685800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C8B2C409-2FF7-4120-9E48-02A446B82DD6}"/>
                </a:ext>
              </a:extLst>
            </p:cNvPr>
            <p:cNvCxnSpPr/>
            <p:nvPr/>
          </p:nvCxnSpPr>
          <p:spPr>
            <a:xfrm>
              <a:off x="0" y="175564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F3E0130A-B11A-42AB-8439-3CB0569F1C08}"/>
                </a:ext>
              </a:extLst>
            </p:cNvPr>
            <p:cNvCxnSpPr/>
            <p:nvPr/>
          </p:nvCxnSpPr>
          <p:spPr>
            <a:xfrm>
              <a:off x="0" y="204825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0840B631-CB23-44B8-823B-56619D54F0E4}"/>
                </a:ext>
              </a:extLst>
            </p:cNvPr>
            <p:cNvCxnSpPr/>
            <p:nvPr/>
          </p:nvCxnSpPr>
          <p:spPr>
            <a:xfrm>
              <a:off x="0" y="234086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C7DD460B-BBE5-43D6-95DF-C1C1CC6239C6}"/>
                </a:ext>
              </a:extLst>
            </p:cNvPr>
            <p:cNvCxnSpPr/>
            <p:nvPr/>
          </p:nvCxnSpPr>
          <p:spPr>
            <a:xfrm>
              <a:off x="0" y="263347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7F5BEEB4-62B8-420A-9489-8319B9432C34}"/>
                </a:ext>
              </a:extLst>
            </p:cNvPr>
            <p:cNvCxnSpPr/>
            <p:nvPr/>
          </p:nvCxnSpPr>
          <p:spPr>
            <a:xfrm>
              <a:off x="0" y="292608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79242164-82A4-4DA9-B78C-33430C241872}"/>
                </a:ext>
              </a:extLst>
            </p:cNvPr>
            <p:cNvCxnSpPr/>
            <p:nvPr/>
          </p:nvCxnSpPr>
          <p:spPr>
            <a:xfrm>
              <a:off x="0" y="321868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D8767DD-4892-4904-AE72-87087DD9CCC2}"/>
                </a:ext>
              </a:extLst>
            </p:cNvPr>
            <p:cNvCxnSpPr/>
            <p:nvPr/>
          </p:nvCxnSpPr>
          <p:spPr>
            <a:xfrm>
              <a:off x="0" y="351129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245FC793-2AD0-4021-B3FB-391EDDE6CB63}"/>
                </a:ext>
              </a:extLst>
            </p:cNvPr>
            <p:cNvCxnSpPr/>
            <p:nvPr/>
          </p:nvCxnSpPr>
          <p:spPr>
            <a:xfrm>
              <a:off x="0" y="380390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Connector 39">
              <a:extLst>
                <a:ext uri="{FF2B5EF4-FFF2-40B4-BE49-F238E27FC236}">
                  <a16:creationId xmlns:a16="http://schemas.microsoft.com/office/drawing/2014/main" id="{8091C6C8-296D-4AA9-8F03-7DEA5FA7D71A}"/>
                </a:ext>
              </a:extLst>
            </p:cNvPr>
            <p:cNvCxnSpPr/>
            <p:nvPr/>
          </p:nvCxnSpPr>
          <p:spPr>
            <a:xfrm>
              <a:off x="0" y="409651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Connector 40">
              <a:extLst>
                <a:ext uri="{FF2B5EF4-FFF2-40B4-BE49-F238E27FC236}">
                  <a16:creationId xmlns:a16="http://schemas.microsoft.com/office/drawing/2014/main" id="{71CBDA8A-698A-4B1C-BC41-CD72C2900FE8}"/>
                </a:ext>
              </a:extLst>
            </p:cNvPr>
            <p:cNvCxnSpPr/>
            <p:nvPr/>
          </p:nvCxnSpPr>
          <p:spPr>
            <a:xfrm>
              <a:off x="0" y="438912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>
              <a:extLst>
                <a:ext uri="{FF2B5EF4-FFF2-40B4-BE49-F238E27FC236}">
                  <a16:creationId xmlns:a16="http://schemas.microsoft.com/office/drawing/2014/main" id="{F0780C82-EF19-43A2-BF1B-31FDFBA092CA}"/>
                </a:ext>
              </a:extLst>
            </p:cNvPr>
            <p:cNvCxnSpPr/>
            <p:nvPr/>
          </p:nvCxnSpPr>
          <p:spPr>
            <a:xfrm>
              <a:off x="0" y="4681728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Straight Connector 42">
              <a:extLst>
                <a:ext uri="{FF2B5EF4-FFF2-40B4-BE49-F238E27FC236}">
                  <a16:creationId xmlns:a16="http://schemas.microsoft.com/office/drawing/2014/main" id="{13492339-9370-44E2-8C4D-414393DEB764}"/>
                </a:ext>
              </a:extLst>
            </p:cNvPr>
            <p:cNvCxnSpPr/>
            <p:nvPr/>
          </p:nvCxnSpPr>
          <p:spPr>
            <a:xfrm>
              <a:off x="0" y="4974336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" name="Straight Connector 43">
              <a:extLst>
                <a:ext uri="{FF2B5EF4-FFF2-40B4-BE49-F238E27FC236}">
                  <a16:creationId xmlns:a16="http://schemas.microsoft.com/office/drawing/2014/main" id="{EBF7CE2A-C0A7-4C6F-88B8-E40107AE34E8}"/>
                </a:ext>
              </a:extLst>
            </p:cNvPr>
            <p:cNvCxnSpPr/>
            <p:nvPr/>
          </p:nvCxnSpPr>
          <p:spPr>
            <a:xfrm>
              <a:off x="0" y="5266944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>
              <a:extLst>
                <a:ext uri="{FF2B5EF4-FFF2-40B4-BE49-F238E27FC236}">
                  <a16:creationId xmlns:a16="http://schemas.microsoft.com/office/drawing/2014/main" id="{CCD7A1D0-B060-4037-BFAE-80FAF89CC35F}"/>
                </a:ext>
              </a:extLst>
            </p:cNvPr>
            <p:cNvCxnSpPr/>
            <p:nvPr/>
          </p:nvCxnSpPr>
          <p:spPr>
            <a:xfrm>
              <a:off x="0" y="5559552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2A121C21-7F60-43D7-B9B4-682B9D22E24D}"/>
                </a:ext>
              </a:extLst>
            </p:cNvPr>
            <p:cNvCxnSpPr/>
            <p:nvPr/>
          </p:nvCxnSpPr>
          <p:spPr>
            <a:xfrm>
              <a:off x="0" y="5852160"/>
              <a:ext cx="12188952" cy="0"/>
            </a:xfrm>
            <a:prstGeom prst="line">
              <a:avLst/>
            </a:prstGeom>
            <a:ln w="3175">
              <a:solidFill>
                <a:schemeClr val="tx1">
                  <a:alpha val="20000"/>
                </a:schemeClr>
              </a:solidFill>
              <a:headEnd type="non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" name=".64 square" hidden="1">
            <a:extLst>
              <a:ext uri="{FF2B5EF4-FFF2-40B4-BE49-F238E27FC236}">
                <a16:creationId xmlns:a16="http://schemas.microsoft.com/office/drawing/2014/main" id="{90E0CE0A-15D7-405F-8DFA-B7F5AF47B03C}"/>
              </a:ext>
            </a:extLst>
          </p:cNvPr>
          <p:cNvSpPr/>
          <p:nvPr/>
        </p:nvSpPr>
        <p:spPr bwMode="auto">
          <a:xfrm>
            <a:off x="0" y="0"/>
            <a:ext cx="585216" cy="585216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sp>
        <p:nvSpPr>
          <p:cNvPr id="35" name=".32 square" hidden="1">
            <a:extLst>
              <a:ext uri="{FF2B5EF4-FFF2-40B4-BE49-F238E27FC236}">
                <a16:creationId xmlns:a16="http://schemas.microsoft.com/office/drawing/2014/main" id="{09835393-211C-428D-B22F-51EE7A413599}"/>
              </a:ext>
            </a:extLst>
          </p:cNvPr>
          <p:cNvSpPr/>
          <p:nvPr/>
        </p:nvSpPr>
        <p:spPr bwMode="auto">
          <a:xfrm>
            <a:off x="0" y="0"/>
            <a:ext cx="292608" cy="292608"/>
          </a:xfrm>
          <a:prstGeom prst="rect">
            <a:avLst/>
          </a:prstGeom>
          <a:solidFill>
            <a:schemeClr val="tx1">
              <a:alpha val="17000"/>
            </a:schemeClr>
          </a:solidFill>
          <a:ln>
            <a:noFill/>
            <a:headEnd type="none" w="med" len="med"/>
            <a:tailEnd type="none" w="med" len="med"/>
          </a:ln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 defTabSz="932472" fontAlgn="base">
              <a:lnSpc>
                <a:spcPct val="90000"/>
              </a:lnSpc>
              <a:spcBef>
                <a:spcPct val="0"/>
              </a:spcBef>
              <a:spcAft>
                <a:spcPct val="0"/>
              </a:spcAft>
            </a:pPr>
            <a:endParaRPr lang="en-US" sz="2400">
              <a:gradFill>
                <a:gsLst>
                  <a:gs pos="0">
                    <a:srgbClr val="FFFFFF"/>
                  </a:gs>
                  <a:gs pos="100000">
                    <a:srgbClr val="FFFFFF"/>
                  </a:gs>
                </a:gsLst>
                <a:lin ang="5400000" scaled="0"/>
              </a:gradFill>
              <a:ea typeface="Segoe UI" pitchFamily="34" charset="0"/>
              <a:cs typeface="Segoe UI" pitchFamily="34" charset="0"/>
            </a:endParaRPr>
          </a:p>
        </p:txBody>
      </p:sp>
      <p:pic>
        <p:nvPicPr>
          <p:cNvPr id="144" name="Graphic 143">
            <a:extLst>
              <a:ext uri="{FF2B5EF4-FFF2-40B4-BE49-F238E27FC236}">
                <a16:creationId xmlns:a16="http://schemas.microsoft.com/office/drawing/2014/main" id="{55FCE7D5-5796-0746-3173-EB75FBE85E45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/>
        </p:blipFill>
        <p:spPr>
          <a:xfrm rot="5400000">
            <a:off x="9509919" y="2743200"/>
            <a:ext cx="6858000" cy="1371600"/>
          </a:xfrm>
          <a:prstGeom prst="rect">
            <a:avLst/>
          </a:prstGeom>
        </p:spPr>
      </p:pic>
      <p:grpSp>
        <p:nvGrpSpPr>
          <p:cNvPr id="253" name="Group 252">
            <a:extLst>
              <a:ext uri="{FF2B5EF4-FFF2-40B4-BE49-F238E27FC236}">
                <a16:creationId xmlns:a16="http://schemas.microsoft.com/office/drawing/2014/main" id="{1A9934A0-ED63-83B8-8A45-2955726BAE72}"/>
              </a:ext>
            </a:extLst>
          </p:cNvPr>
          <p:cNvGrpSpPr/>
          <p:nvPr userDrawn="1"/>
        </p:nvGrpSpPr>
        <p:grpSpPr>
          <a:xfrm>
            <a:off x="13785819" y="4641814"/>
            <a:ext cx="932688" cy="1999554"/>
            <a:chOff x="13785819" y="4641814"/>
            <a:chExt cx="932688" cy="1999554"/>
          </a:xfrm>
        </p:grpSpPr>
        <p:sp>
          <p:nvSpPr>
            <p:cNvPr id="132" name="TextBox 131">
              <a:extLst>
                <a:ext uri="{FF2B5EF4-FFF2-40B4-BE49-F238E27FC236}">
                  <a16:creationId xmlns:a16="http://schemas.microsoft.com/office/drawing/2014/main" id="{99215BFE-65EE-0FED-3EA1-090FF776F7F9}"/>
                </a:ext>
              </a:extLst>
            </p:cNvPr>
            <p:cNvSpPr txBox="1"/>
            <p:nvPr/>
          </p:nvSpPr>
          <p:spPr>
            <a:xfrm>
              <a:off x="13785819" y="4641814"/>
              <a:ext cx="36576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/>
            <a:p>
              <a:r>
                <a:rPr lang="en-US"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rPr>
                <a:t>Theme 6</a:t>
              </a:r>
            </a:p>
          </p:txBody>
        </p:sp>
        <p:sp>
          <p:nvSpPr>
            <p:cNvPr id="133" name="TextBox 132">
              <a:extLst>
                <a:ext uri="{FF2B5EF4-FFF2-40B4-BE49-F238E27FC236}">
                  <a16:creationId xmlns:a16="http://schemas.microsoft.com/office/drawing/2014/main" id="{6011E263-3A6D-604A-AC4E-0BC2FE23D0D5}"/>
                </a:ext>
              </a:extLst>
            </p:cNvPr>
            <p:cNvSpPr txBox="1"/>
            <p:nvPr/>
          </p:nvSpPr>
          <p:spPr>
            <a:xfrm>
              <a:off x="13785819" y="5052105"/>
              <a:ext cx="731520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Colored header</a:t>
              </a:r>
            </a:p>
          </p:txBody>
        </p:sp>
        <p:sp>
          <p:nvSpPr>
            <p:cNvPr id="134" name="TextBox 133">
              <a:extLst>
                <a:ext uri="{FF2B5EF4-FFF2-40B4-BE49-F238E27FC236}">
                  <a16:creationId xmlns:a16="http://schemas.microsoft.com/office/drawing/2014/main" id="{DAFC3F51-4BF7-B4DC-486C-029A50C3FE6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176703"/>
              <a:ext cx="457200" cy="241657"/>
            </a:xfrm>
            <a:prstGeom prst="rect">
              <a:avLst/>
            </a:prstGeom>
            <a:solidFill>
              <a:srgbClr val="152237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9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5" name="TextBox 134">
              <a:extLst>
                <a:ext uri="{FF2B5EF4-FFF2-40B4-BE49-F238E27FC236}">
                  <a16:creationId xmlns:a16="http://schemas.microsoft.com/office/drawing/2014/main" id="{693B2FFC-63A6-574E-CDCF-C1D8BD98E4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176703"/>
              <a:ext cx="457200" cy="241657"/>
            </a:xfrm>
            <a:prstGeom prst="rtTriangle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600" b="1">
                  <a:ln w="3175">
                    <a:noFill/>
                  </a:ln>
                  <a:gradFill>
                    <a:gsLst>
                      <a:gs pos="90826">
                        <a:srgbClr val="FFFFFF"/>
                      </a:gs>
                      <a:gs pos="65000">
                        <a:srgbClr val="FFFFFF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6" name="TextBox 135">
              <a:extLst>
                <a:ext uri="{FF2B5EF4-FFF2-40B4-BE49-F238E27FC236}">
                  <a16:creationId xmlns:a16="http://schemas.microsoft.com/office/drawing/2014/main" id="{AE56A1A4-6835-9145-03D7-B066FE1EF121}"/>
                </a:ext>
              </a:extLst>
            </p:cNvPr>
            <p:cNvSpPr txBox="1"/>
            <p:nvPr/>
          </p:nvSpPr>
          <p:spPr>
            <a:xfrm>
              <a:off x="13785819" y="5458465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Container</a:t>
              </a:r>
            </a:p>
          </p:txBody>
        </p:sp>
        <p:sp>
          <p:nvSpPr>
            <p:cNvPr id="137" name="TextBox 136">
              <a:extLst>
                <a:ext uri="{FF2B5EF4-FFF2-40B4-BE49-F238E27FC236}">
                  <a16:creationId xmlns:a16="http://schemas.microsoft.com/office/drawing/2014/main" id="{B9B1AC30-474B-A703-7ACE-157AF3EA921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583062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8" name="TextBox 137">
              <a:extLst>
                <a:ext uri="{FF2B5EF4-FFF2-40B4-BE49-F238E27FC236}">
                  <a16:creationId xmlns:a16="http://schemas.microsoft.com/office/drawing/2014/main" id="{0C5686F6-0E3C-296C-D0D7-33F55F829D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583062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97FB6DDC-716F-6BEC-FA45-2AD48CA777A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5583062"/>
              <a:ext cx="457200" cy="241657"/>
            </a:xfrm>
            <a:prstGeom prst="rtTriangle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EC19A743-E461-8A54-B310-4C43E01B81E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5583062"/>
              <a:ext cx="457200" cy="241657"/>
            </a:xfrm>
            <a:prstGeom prst="rtTriangle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5DCE2BB5-8E0F-E91E-ECC2-05E4AF9D9636}"/>
                </a:ext>
              </a:extLst>
            </p:cNvPr>
            <p:cNvSpPr txBox="1"/>
            <p:nvPr/>
          </p:nvSpPr>
          <p:spPr>
            <a:xfrm>
              <a:off x="13785819" y="5864824"/>
              <a:ext cx="592763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Light overlay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2FB9645C-B53E-6332-146A-A019D5D252B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5989421"/>
              <a:ext cx="457200" cy="241657"/>
            </a:xfrm>
            <a:prstGeom prst="rect">
              <a:avLst/>
            </a:prstGeom>
            <a:solidFill>
              <a:srgbClr val="FFECEE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3" name="TextBox 142">
              <a:extLst>
                <a:ext uri="{FF2B5EF4-FFF2-40B4-BE49-F238E27FC236}">
                  <a16:creationId xmlns:a16="http://schemas.microsoft.com/office/drawing/2014/main" id="{6ECE2B9A-77D2-1BA5-305E-FC2C98ABDA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5989421"/>
              <a:ext cx="457200" cy="241657"/>
            </a:xfrm>
            <a:prstGeom prst="rect">
              <a:avLst/>
            </a:prstGeom>
            <a:solidFill>
              <a:srgbClr val="E2F1F9"/>
            </a:solidFill>
            <a:ln>
              <a:noFill/>
            </a:ln>
          </p:spPr>
          <p:txBody>
            <a:bodyPr wrap="square" lIns="91440" tIns="0" rIns="0" bIns="9144" rtlCol="0" anchor="ctr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marR="0" lvl="1" indent="0" defTabSz="932780" fontAlgn="auto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 sz="9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5" name="TextBox 144">
              <a:extLst>
                <a:ext uri="{FF2B5EF4-FFF2-40B4-BE49-F238E27FC236}">
                  <a16:creationId xmlns:a16="http://schemas.microsoft.com/office/drawing/2014/main" id="{98E51973-834A-ACD7-3D0C-4EA92EFD4931}"/>
                </a:ext>
              </a:extLst>
            </p:cNvPr>
            <p:cNvSpPr txBox="1"/>
            <p:nvPr/>
          </p:nvSpPr>
          <p:spPr>
            <a:xfrm>
              <a:off x="13785819" y="6275114"/>
              <a:ext cx="546261" cy="366254"/>
            </a:xfrm>
            <a:prstGeom prst="rect">
              <a:avLst/>
            </a:prstGeom>
            <a:noFill/>
          </p:spPr>
          <p:txBody>
            <a:bodyPr wrap="square" lIns="0" tIns="0" rIns="0" bIns="256032" rtlCol="0" anchor="b" anchorCtr="0">
              <a:spAutoFit/>
            </a:bodyPr>
            <a:lstStyle>
              <a:defPPr>
                <a:defRPr lang="en-US"/>
              </a:defPPr>
              <a:lvl1pPr>
                <a:defRPr sz="7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1pPr>
            </a:lstStyle>
            <a:p>
              <a:r>
                <a:rPr lang="en-US"/>
                <a:t>Dark overlay</a:t>
              </a:r>
            </a:p>
          </p:txBody>
        </p:sp>
        <p:sp>
          <p:nvSpPr>
            <p:cNvPr id="146" name="TextBox 145">
              <a:extLst>
                <a:ext uri="{FF2B5EF4-FFF2-40B4-BE49-F238E27FC236}">
                  <a16:creationId xmlns:a16="http://schemas.microsoft.com/office/drawing/2014/main" id="{34FF3948-B9F0-37C6-DA24-2A48FECEFE6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6399711"/>
              <a:ext cx="457200" cy="241657"/>
            </a:xfrm>
            <a:prstGeom prst="rect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7" name="TextBox 146">
              <a:extLst>
                <a:ext uri="{FF2B5EF4-FFF2-40B4-BE49-F238E27FC236}">
                  <a16:creationId xmlns:a16="http://schemas.microsoft.com/office/drawing/2014/main" id="{143B88DC-A86F-018F-FAC8-9743F5C922D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6399711"/>
              <a:ext cx="457200" cy="241657"/>
            </a:xfrm>
            <a:prstGeom prst="rect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 marL="0" lvl="1" defTabSz="932780">
                <a:spcBef>
                  <a:spcPct val="20000"/>
                </a:spcBef>
                <a:buSzPct val="90000"/>
                <a:defRPr sz="600" b="1">
                  <a:ln w="3175">
                    <a:noFill/>
                  </a:ln>
                  <a:gradFill>
                    <a:gsLst>
                      <a:gs pos="9174">
                        <a:schemeClr val="tx1"/>
                      </a:gs>
                      <a:gs pos="42000">
                        <a:schemeClr val="tx1"/>
                      </a:gs>
                    </a:gsLst>
                    <a:path path="circle">
                      <a:fillToRect l="100000" t="100000"/>
                    </a:path>
                  </a:gradFill>
                  <a:latin typeface="Segoe UI Variable Display Semibold" pitchFamily="2" charset="0"/>
                  <a:cs typeface="Segoe UI" pitchFamily="34" charset="0"/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lvl="1"/>
              <a:endParaRPr lang="en-CA"/>
            </a:p>
          </p:txBody>
        </p:sp>
        <p:sp>
          <p:nvSpPr>
            <p:cNvPr id="148" name="TextBox 147">
              <a:extLst>
                <a:ext uri="{FF2B5EF4-FFF2-40B4-BE49-F238E27FC236}">
                  <a16:creationId xmlns:a16="http://schemas.microsoft.com/office/drawing/2014/main" id="{67AC378F-99EB-1822-4800-A2426838DD1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3785819" y="4766412"/>
              <a:ext cx="457200" cy="241657"/>
            </a:xfrm>
            <a:prstGeom prst="rect">
              <a:avLst/>
            </a:prstGeom>
            <a:solidFill>
              <a:srgbClr val="A9D5ED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49" name="TextBox 148">
              <a:extLst>
                <a:ext uri="{FF2B5EF4-FFF2-40B4-BE49-F238E27FC236}">
                  <a16:creationId xmlns:a16="http://schemas.microsoft.com/office/drawing/2014/main" id="{AE8866C4-A506-56F2-37FD-DC10EFA8DA3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>
              <a:off x="14261307" y="4766412"/>
              <a:ext cx="457200" cy="241657"/>
            </a:xfrm>
            <a:prstGeom prst="rect">
              <a:avLst/>
            </a:prstGeom>
            <a:solidFill>
              <a:srgbClr val="FFC6CC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marR="0" lvl="1" indent="0" algn="l" defTabSz="932780" rtl="0" eaLnBrk="1" fontAlgn="auto" latinLnBrk="0" hangingPunct="1">
                <a:lnSpc>
                  <a:spcPct val="100000"/>
                </a:lnSpc>
                <a:spcBef>
                  <a:spcPct val="20000"/>
                </a:spcBef>
                <a:spcAft>
                  <a:spcPts val="0"/>
                </a:spcAft>
                <a:buClrTx/>
                <a:buSzPct val="90000"/>
                <a:buFontTx/>
                <a:buNone/>
                <a:tabLst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0826">
                      <a:srgbClr val="FFFFFF"/>
                    </a:gs>
                    <a:gs pos="65000">
                      <a:srgbClr val="FFFFFF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0" name="TextBox 149">
              <a:extLst>
                <a:ext uri="{FF2B5EF4-FFF2-40B4-BE49-F238E27FC236}">
                  <a16:creationId xmlns:a16="http://schemas.microsoft.com/office/drawing/2014/main" id="{6C10A508-C6B5-8EE2-2417-99D45B74533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3785819" y="4766412"/>
              <a:ext cx="457200" cy="241657"/>
            </a:xfrm>
            <a:prstGeom prst="rtTriangle">
              <a:avLst/>
            </a:prstGeom>
            <a:solidFill>
              <a:srgbClr val="2A446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  <p:sp>
          <p:nvSpPr>
            <p:cNvPr id="151" name="TextBox 150">
              <a:extLst>
                <a:ext uri="{FF2B5EF4-FFF2-40B4-BE49-F238E27FC236}">
                  <a16:creationId xmlns:a16="http://schemas.microsoft.com/office/drawing/2014/main" id="{6DBFBC4D-69B1-222B-376C-802D7AB4628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 txBox="1">
              <a:spLocks/>
            </p:cNvSpPr>
            <p:nvPr/>
          </p:nvSpPr>
          <p:spPr>
            <a:xfrm flipH="1">
              <a:off x="14261307" y="4766412"/>
              <a:ext cx="457200" cy="241657"/>
            </a:xfrm>
            <a:prstGeom prst="rtTriangle">
              <a:avLst/>
            </a:prstGeom>
            <a:solidFill>
              <a:srgbClr val="73262F"/>
            </a:solidFill>
            <a:ln>
              <a:noFill/>
            </a:ln>
          </p:spPr>
          <p:txBody>
            <a:bodyPr wrap="square" lIns="45720" tIns="18288" rIns="0" bIns="0" rtlCol="0" anchor="t" anchorCtr="0">
              <a:noAutofit/>
            </a:bodyPr>
            <a:lstStyle>
              <a:defPPr>
                <a:defRPr lang="en-US"/>
              </a:defPPr>
              <a:lvl1pPr algn="ctr" defTabSz="2275850" fontAlgn="base">
                <a:spcBef>
                  <a:spcPct val="0"/>
                </a:spcBef>
                <a:spcAft>
                  <a:spcPct val="0"/>
                </a:spcAft>
                <a:tabLst>
                  <a:tab pos="3701239" algn="l"/>
                </a:tabLst>
                <a:defRPr sz="6000" b="1">
                  <a:ln w="3175">
                    <a:noFill/>
                  </a:ln>
                  <a:gradFill>
                    <a:gsLst>
                      <a:gs pos="53147">
                        <a:srgbClr val="FFFFFF"/>
                      </a:gs>
                      <a:gs pos="28000">
                        <a:srgbClr val="FFFFFF"/>
                      </a:gs>
                    </a:gsLst>
                    <a:path path="circle">
                      <a:fillToRect l="100000" b="100000"/>
                    </a:path>
                  </a:gradFill>
                  <a:latin typeface="Segoe UI Variable Display Semib" pitchFamily="2" charset="0"/>
                  <a:cs typeface="Segoe UI" pitchFamily="34" charset="0"/>
                </a:defRPr>
              </a:lvl1pPr>
              <a:lvl2pPr>
                <a:defRPr>
                  <a:solidFill>
                    <a:schemeClr val="tx1"/>
                  </a:solidFill>
                </a:defRPr>
              </a:lvl2pPr>
              <a:lvl3pPr>
                <a:defRPr>
                  <a:solidFill>
                    <a:schemeClr val="tx1"/>
                  </a:solidFill>
                </a:defRPr>
              </a:lvl3pPr>
              <a:lvl4pPr>
                <a:defRPr>
                  <a:solidFill>
                    <a:schemeClr val="tx1"/>
                  </a:solidFill>
                </a:defRPr>
              </a:lvl4pPr>
              <a:lvl5pPr>
                <a:defRPr>
                  <a:solidFill>
                    <a:schemeClr val="tx1"/>
                  </a:solidFill>
                </a:defRPr>
              </a:lvl5pPr>
              <a:lvl6pPr>
                <a:defRPr>
                  <a:solidFill>
                    <a:schemeClr val="tx1"/>
                  </a:solidFill>
                </a:defRPr>
              </a:lvl6pPr>
              <a:lvl7pPr>
                <a:defRPr>
                  <a:solidFill>
                    <a:schemeClr val="tx1"/>
                  </a:solidFill>
                </a:defRPr>
              </a:lvl7pPr>
              <a:lvl8pPr>
                <a:defRPr>
                  <a:solidFill>
                    <a:schemeClr val="tx1"/>
                  </a:solidFill>
                </a:defRPr>
              </a:lvl8pPr>
              <a:lvl9pPr>
                <a:defRPr>
                  <a:solidFill>
                    <a:schemeClr val="tx1"/>
                  </a:solidFill>
                </a:defRPr>
              </a:lvl9pPr>
            </a:lstStyle>
            <a:p>
              <a:pPr marL="0" lvl="1" defTabSz="932780">
                <a:spcBef>
                  <a:spcPct val="20000"/>
                </a:spcBef>
                <a:buSzPct val="90000"/>
                <a:defRPr/>
              </a:pPr>
              <a:endParaRPr lang="en-CA" sz="600" b="1">
                <a:ln w="3175">
                  <a:noFill/>
                </a:ln>
                <a:gradFill>
                  <a:gsLst>
                    <a:gs pos="9174">
                      <a:schemeClr val="tx1"/>
                    </a:gs>
                    <a:gs pos="42000">
                      <a:schemeClr val="tx1"/>
                    </a:gs>
                  </a:gsLst>
                  <a:path path="circle">
                    <a:fillToRect l="100000" t="100000"/>
                  </a:path>
                </a:gradFill>
                <a:latin typeface="Segoe UI Variable Display Semibold" pitchFamily="2" charset="0"/>
                <a:cs typeface="Segoe UI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0340295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  <p:sldLayoutId id="2147483678" r:id="rId18"/>
    <p:sldLayoutId id="2147483679" r:id="rId19"/>
  </p:sldLayoutIdLst>
  <p:transition>
    <p:fade/>
  </p:transition>
  <p:hf sldNum="0" hdr="0" ftr="0" dt="0"/>
  <p:txStyles>
    <p:titleStyle>
      <a:lvl1pPr algn="l" defTabSz="932742" rtl="0" eaLnBrk="1" latinLnBrk="0" hangingPunct="1">
        <a:lnSpc>
          <a:spcPct val="100000"/>
        </a:lnSpc>
        <a:spcBef>
          <a:spcPct val="0"/>
        </a:spcBef>
        <a:buNone/>
        <a:defRPr lang="en-US" sz="3600" b="0" kern="1200" cap="none" spc="-50" baseline="0" dirty="0" smtClean="0">
          <a:ln w="3175">
            <a:noFill/>
          </a:ln>
          <a:solidFill>
            <a:schemeClr val="tx1"/>
          </a:solidFill>
          <a:effectLst/>
          <a:latin typeface="+mj-lt"/>
          <a:ea typeface="+mn-ea"/>
          <a:cs typeface="Segoe UI" pitchFamily="34" charset="0"/>
        </a:defRPr>
      </a:lvl1pPr>
    </p:titleStyle>
    <p:bodyStyle>
      <a:lvl1pPr marL="2286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800" kern="1200" spc="0" baseline="0">
          <a:solidFill>
            <a:schemeClr val="tx1"/>
          </a:solidFill>
          <a:latin typeface="+mn-lt"/>
          <a:ea typeface="+mn-ea"/>
          <a:cs typeface="Segoe UI" panose="020B0502040204020203" pitchFamily="34" charset="0"/>
        </a:defRPr>
      </a:lvl1pPr>
      <a:lvl2pPr marL="457200" marR="0" indent="-228600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2000" kern="1200" spc="0" baseline="0">
          <a:solidFill>
            <a:schemeClr val="tx1"/>
          </a:solidFill>
          <a:latin typeface="+mn-lt"/>
          <a:ea typeface="+mn-ea"/>
          <a:cs typeface="+mn-cs"/>
        </a:defRPr>
      </a:lvl2pPr>
      <a:lvl3pPr marL="657225" marR="0" indent="-20002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600" kern="1200" spc="0" baseline="0">
          <a:solidFill>
            <a:schemeClr val="tx1"/>
          </a:solidFill>
          <a:latin typeface="+mn-lt"/>
          <a:ea typeface="+mn-ea"/>
          <a:cs typeface="+mn-cs"/>
        </a:defRPr>
      </a:lvl3pPr>
      <a:lvl4pPr marL="842963" marR="0" indent="-1809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4pPr>
      <a:lvl5pPr marL="1023938" marR="0" indent="-168275" algn="l" defTabSz="932742" rtl="0" eaLnBrk="1" fontAlgn="auto" latinLnBrk="0" hangingPunct="1">
        <a:lnSpc>
          <a:spcPct val="100000"/>
        </a:lnSpc>
        <a:spcBef>
          <a:spcPct val="20000"/>
        </a:spcBef>
        <a:spcAft>
          <a:spcPts val="0"/>
        </a:spcAft>
        <a:buClrTx/>
        <a:buSzPct val="90000"/>
        <a:buFont typeface="Wingdings" panose="05000000000000000000" pitchFamily="2" charset="2"/>
        <a:buChar char=""/>
        <a:tabLst/>
        <a:defRPr sz="1400" kern="1200" spc="0" baseline="0">
          <a:solidFill>
            <a:schemeClr val="tx1"/>
          </a:solidFill>
          <a:latin typeface="+mn-lt"/>
          <a:ea typeface="+mn-ea"/>
          <a:cs typeface="+mn-cs"/>
        </a:defRPr>
      </a:lvl5pPr>
      <a:lvl6pPr marL="2565040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3031412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97783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964155" indent="-233186" algn="l" defTabSz="932742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66371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32742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99113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65484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33185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98226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64597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730969" algn="l" defTabSz="932742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6" pos="368">
          <p15:clr>
            <a:srgbClr val="C35EA4"/>
          </p15:clr>
        </p15:guide>
        <p15:guide id="17" pos="7313">
          <p15:clr>
            <a:srgbClr val="C35EA4"/>
          </p15:clr>
        </p15:guide>
        <p15:guide id="25" orient="horz" pos="369">
          <p15:clr>
            <a:srgbClr val="C35EA4"/>
          </p15:clr>
        </p15:guide>
        <p15:guide id="26" orient="horz" pos="3949">
          <p15:clr>
            <a:srgbClr val="C35EA4"/>
          </p15:clr>
        </p15:guide>
        <p15:guide id="27" orient="horz" pos="184">
          <p15:clr>
            <a:srgbClr val="A4A3A4"/>
          </p15:clr>
        </p15:guide>
        <p15:guide id="28" pos="185">
          <p15:clr>
            <a:srgbClr val="A4A3A4"/>
          </p15:clr>
        </p15:guide>
        <p15:guide id="29" orient="horz" pos="4135">
          <p15:clr>
            <a:srgbClr val="A4A3A4"/>
          </p15:clr>
        </p15:guide>
        <p15:guide id="30" pos="7495">
          <p15:clr>
            <a:srgbClr val="A4A3A4"/>
          </p15:clr>
        </p15:guide>
        <p15:guide id="31" orient="horz" pos="4008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svg"/><Relationship Id="rId3" Type="http://schemas.openxmlformats.org/officeDocument/2006/relationships/image" Target="../media/image13.svg"/><Relationship Id="rId7" Type="http://schemas.openxmlformats.org/officeDocument/2006/relationships/image" Target="../media/image17.png"/><Relationship Id="rId12" Type="http://schemas.openxmlformats.org/officeDocument/2006/relationships/image" Target="../media/image22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svg"/><Relationship Id="rId10" Type="http://schemas.openxmlformats.org/officeDocument/2006/relationships/image" Target="../media/image20.svg"/><Relationship Id="rId4" Type="http://schemas.openxmlformats.org/officeDocument/2006/relationships/image" Target="../media/image14.png"/><Relationship Id="rId9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1.png"/><Relationship Id="rId3" Type="http://schemas.openxmlformats.org/officeDocument/2006/relationships/image" Target="../media/image13.svg"/><Relationship Id="rId7" Type="http://schemas.openxmlformats.org/officeDocument/2006/relationships/image" Target="../media/image23.png"/><Relationship Id="rId12" Type="http://schemas.openxmlformats.org/officeDocument/2006/relationships/image" Target="../media/image20.sv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19.pn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10" Type="http://schemas.openxmlformats.org/officeDocument/2006/relationships/image" Target="../media/image18.sv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2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svg"/><Relationship Id="rId13" Type="http://schemas.openxmlformats.org/officeDocument/2006/relationships/image" Target="../media/image20.svg"/><Relationship Id="rId3" Type="http://schemas.openxmlformats.org/officeDocument/2006/relationships/image" Target="../media/image13.svg"/><Relationship Id="rId7" Type="http://schemas.openxmlformats.org/officeDocument/2006/relationships/image" Target="../media/image23.png"/><Relationship Id="rId12" Type="http://schemas.openxmlformats.org/officeDocument/2006/relationships/image" Target="../media/image19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16.png"/><Relationship Id="rId11" Type="http://schemas.openxmlformats.org/officeDocument/2006/relationships/image" Target="../media/image25.png"/><Relationship Id="rId5" Type="http://schemas.openxmlformats.org/officeDocument/2006/relationships/image" Target="../media/image15.svg"/><Relationship Id="rId15" Type="http://schemas.openxmlformats.org/officeDocument/2006/relationships/image" Target="../media/image22.svg"/><Relationship Id="rId10" Type="http://schemas.openxmlformats.org/officeDocument/2006/relationships/image" Target="../media/image18.svg"/><Relationship Id="rId4" Type="http://schemas.openxmlformats.org/officeDocument/2006/relationships/image" Target="../media/image14.png"/><Relationship Id="rId9" Type="http://schemas.openxmlformats.org/officeDocument/2006/relationships/image" Target="../media/image17.png"/><Relationship Id="rId14" Type="http://schemas.openxmlformats.org/officeDocument/2006/relationships/image" Target="../media/image21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3.svg"/><Relationship Id="rId7" Type="http://schemas.openxmlformats.org/officeDocument/2006/relationships/image" Target="../media/image24.sv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11" Type="http://schemas.openxmlformats.org/officeDocument/2006/relationships/image" Target="../media/image20.sv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svg"/><Relationship Id="rId14" Type="http://schemas.openxmlformats.org/officeDocument/2006/relationships/image" Target="../media/image1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13" Type="http://schemas.openxmlformats.org/officeDocument/2006/relationships/image" Target="../media/image22.svg"/><Relationship Id="rId3" Type="http://schemas.openxmlformats.org/officeDocument/2006/relationships/image" Target="../media/image13.svg"/><Relationship Id="rId7" Type="http://schemas.openxmlformats.org/officeDocument/2006/relationships/image" Target="../media/image24.svg"/><Relationship Id="rId12" Type="http://schemas.openxmlformats.org/officeDocument/2006/relationships/image" Target="../media/image2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6.xml"/><Relationship Id="rId6" Type="http://schemas.openxmlformats.org/officeDocument/2006/relationships/image" Target="../media/image23.png"/><Relationship Id="rId11" Type="http://schemas.openxmlformats.org/officeDocument/2006/relationships/image" Target="../media/image20.svg"/><Relationship Id="rId5" Type="http://schemas.openxmlformats.org/officeDocument/2006/relationships/image" Target="../media/image15.svg"/><Relationship Id="rId15" Type="http://schemas.openxmlformats.org/officeDocument/2006/relationships/image" Target="../media/image25.png"/><Relationship Id="rId10" Type="http://schemas.openxmlformats.org/officeDocument/2006/relationships/image" Target="../media/image19.png"/><Relationship Id="rId4" Type="http://schemas.openxmlformats.org/officeDocument/2006/relationships/image" Target="../media/image14.png"/><Relationship Id="rId9" Type="http://schemas.openxmlformats.org/officeDocument/2006/relationships/image" Target="../media/image18.svg"/><Relationship Id="rId14" Type="http://schemas.openxmlformats.org/officeDocument/2006/relationships/image" Target="../media/image1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314927-324B-8227-7F2C-E28A0F929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C5C39692-8DC2-0DE5-6C74-E6AE9CF9AE32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119451" y="4247569"/>
            <a:ext cx="11005453" cy="2557558"/>
          </a:xfrm>
          <a:prstGeom prst="roundRect">
            <a:avLst>
              <a:gd name="adj" fmla="val 230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60120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Arc-enabled Kubernetes cluster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(with NVIDIA GPU)</a:t>
            </a:r>
          </a:p>
        </p:txBody>
      </p:sp>
      <p:sp>
        <p:nvSpPr>
          <p:cNvPr id="80" name="Title 6">
            <a:extLst>
              <a:ext uri="{FF2B5EF4-FFF2-40B4-BE49-F238E27FC236}">
                <a16:creationId xmlns:a16="http://schemas.microsoft.com/office/drawing/2014/main" id="{C6C680E8-2223-0189-1F75-7EFA692895B9}"/>
              </a:ext>
            </a:extLst>
          </p:cNvPr>
          <p:cNvSpPr txBox="1">
            <a:spLocks/>
          </p:cNvSpPr>
          <p:nvPr/>
        </p:nvSpPr>
        <p:spPr>
          <a:xfrm>
            <a:off x="428702" y="43048"/>
            <a:ext cx="11334596" cy="5665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Demo Architecture – Foundry Local BYO GPU Model via Arc-enabled Kubernetes with GitOps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F623A5B0-498A-9CC5-0891-2805A8918A2B}"/>
              </a:ext>
            </a:extLst>
          </p:cNvPr>
          <p:cNvGrpSpPr/>
          <p:nvPr/>
        </p:nvGrpSpPr>
        <p:grpSpPr>
          <a:xfrm>
            <a:off x="1119451" y="961281"/>
            <a:ext cx="2557634" cy="2331843"/>
            <a:chOff x="1309113" y="1027177"/>
            <a:chExt cx="2557634" cy="233184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28F13380-9169-D532-8984-A08911B4542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309113" y="1027177"/>
              <a:ext cx="2557634" cy="2331843"/>
            </a:xfrm>
            <a:prstGeom prst="roundRect">
              <a:avLst>
                <a:gd name="adj" fmla="val 347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User-owned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6AA9F54-A2EE-A32F-E26E-9AC82E385C85}"/>
                </a:ext>
              </a:extLst>
            </p:cNvPr>
            <p:cNvGrpSpPr/>
            <p:nvPr/>
          </p:nvGrpSpPr>
          <p:grpSpPr>
            <a:xfrm>
              <a:off x="1421603" y="1601054"/>
              <a:ext cx="2332653" cy="1614898"/>
              <a:chOff x="5648131" y="2465690"/>
              <a:chExt cx="2332653" cy="161489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92033DB7-F363-4D43-DB9C-EF320875F5F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5648131" y="2465690"/>
                <a:ext cx="2332653" cy="1614898"/>
              </a:xfrm>
              <a:prstGeom prst="roundRect">
                <a:avLst>
                  <a:gd name="adj" fmla="val 412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91440" tIns="45720" rIns="91440" bIns="91440" rtlCol="0" anchor="t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AI OCI</a:t>
                </a:r>
                <a:r>
                  <a:rPr kumimoji="0" lang="he-IL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Artifacts</a:t>
                </a: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56A91C64-39C9-FCCE-B8AF-3C9B757A148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81474" y="2481774"/>
                <a:ext cx="280017" cy="280017"/>
              </a:xfrm>
              <a:prstGeom prst="rect">
                <a:avLst/>
              </a:prstGeom>
            </p:spPr>
          </p:pic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4C51B1D5-1032-C9B6-72D3-E082A7B46C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44300" y="1079382"/>
              <a:ext cx="365760" cy="365760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0B0F33E0-FDA4-36A3-A09B-95C89EDFB52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91175" y="2574428"/>
              <a:ext cx="1793508" cy="510993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llama-3.2-1b-cuda: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v1.0.0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OCI Image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A8D00E68-32A6-67DC-1EC7-C1E73E443538}"/>
              </a:ext>
            </a:extLst>
          </p:cNvPr>
          <p:cNvGrpSpPr/>
          <p:nvPr/>
        </p:nvGrpSpPr>
        <p:grpSpPr>
          <a:xfrm>
            <a:off x="2627216" y="4383596"/>
            <a:ext cx="2856471" cy="2223429"/>
            <a:chOff x="2700199" y="4268756"/>
            <a:chExt cx="2856471" cy="222342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740CB67D-AB50-9751-9086-851B05FBF67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2700199" y="4268756"/>
              <a:ext cx="2856471" cy="2223429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Foundry Local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Container/Pod</a:t>
              </a:r>
            </a:p>
          </p:txBody>
        </p:sp>
        <p:pic>
          <p:nvPicPr>
            <p:cNvPr id="26" name="Picture 25" descr="A blue and pink ribbon">
              <a:extLst>
                <a:ext uri="{FF2B5EF4-FFF2-40B4-BE49-F238E27FC236}">
                  <a16:creationId xmlns:a16="http://schemas.microsoft.com/office/drawing/2014/main" id="{DAA6E24D-81E7-FC90-9929-34A9E87E46B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599" y="4349472"/>
              <a:ext cx="314788" cy="314788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A08CF345-148B-64DE-D821-4E722CEEBD1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3044387" y="4790074"/>
              <a:ext cx="2168095" cy="314789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Foundry Local Inference server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87CE9277-62B0-2DA4-998C-4A966A8E13FF}"/>
                </a:ext>
              </a:extLst>
            </p:cNvPr>
            <p:cNvGrpSpPr/>
            <p:nvPr/>
          </p:nvGrpSpPr>
          <p:grpSpPr>
            <a:xfrm>
              <a:off x="2811616" y="5480040"/>
              <a:ext cx="2633635" cy="922980"/>
              <a:chOff x="4195163" y="4655475"/>
              <a:chExt cx="2633635" cy="92298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2C1E98F6-A626-0924-8695-8B5737375CD8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4195163" y="4655475"/>
                <a:ext cx="2633635" cy="922980"/>
              </a:xfrm>
              <a:prstGeom prst="roundRect">
                <a:avLst>
                  <a:gd name="adj" fmla="val 448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91440" tIns="45720" rIns="91440" bIns="91440" rtlCol="0" anchor="t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Foundry Local models cache directory</a:t>
                </a: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A80C9B29-2DB7-9148-9A73-008CA7B1E169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4260212" y="4980589"/>
                <a:ext cx="2503535" cy="510993"/>
              </a:xfrm>
              <a:prstGeom prst="roundRect">
                <a:avLst>
                  <a:gd name="adj" fmla="val 12258"/>
                </a:avLst>
              </a:prstGeom>
              <a:solidFill>
                <a:schemeClr val="bg1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91440" rIns="91440" bIns="91440" rtlCol="0" anchor="ctr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llama-3.2-1b-cuda: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v1.0.0 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model files</a:t>
                </a: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2F779F2-096B-2CE3-8C16-71F7EE4BEDA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35" idx="0"/>
              <a:endCxn id="30" idx="2"/>
            </p:cNvCxnSpPr>
            <p:nvPr/>
          </p:nvCxnSpPr>
          <p:spPr>
            <a:xfrm flipV="1">
              <a:off x="4128434" y="5104863"/>
              <a:ext cx="1" cy="375177"/>
            </a:xfrm>
            <a:prstGeom prst="straightConnector1">
              <a:avLst/>
            </a:prstGeom>
            <a:ln w="19050" cap="rnd">
              <a:solidFill>
                <a:schemeClr val="accent2">
                  <a:lumMod val="60000"/>
                  <a:lumOff val="40000"/>
                </a:schemeClr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EF5F94CD-6559-0147-15E3-7240998C356B}"/>
                </a:ext>
              </a:extLst>
            </p:cNvPr>
            <p:cNvSpPr txBox="1"/>
            <p:nvPr/>
          </p:nvSpPr>
          <p:spPr>
            <a:xfrm>
              <a:off x="4208568" y="5116454"/>
              <a:ext cx="1171632" cy="353943"/>
            </a:xfrm>
            <a:prstGeom prst="rect">
              <a:avLst/>
            </a:prstGeom>
            <a:noFill/>
          </p:spPr>
          <p:txBody>
            <a:bodyPr wrap="square" tIns="91440" rIns="91440" bIns="9144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Loading model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B2EABEC-41E9-BFF5-A176-63220358C6F2}"/>
              </a:ext>
            </a:extLst>
          </p:cNvPr>
          <p:cNvGrpSpPr/>
          <p:nvPr/>
        </p:nvGrpSpPr>
        <p:grpSpPr>
          <a:xfrm>
            <a:off x="6443585" y="4926920"/>
            <a:ext cx="1699340" cy="1136780"/>
            <a:chOff x="6076521" y="4268755"/>
            <a:chExt cx="1699340" cy="113678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082F0C82-6E8F-3075-2233-C08CA853F58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6076521" y="4268755"/>
              <a:ext cx="1699340" cy="1136780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Open </a:t>
              </a:r>
              <a:r>
                <a:rPr kumimoji="0" lang="en-US" sz="1100" b="1" i="0" u="none" strike="noStrike" kern="1200" cap="none" spc="0" normalizeH="0" baseline="0" noProof="0" dirty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WebUI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 Container/Pod</a:t>
              </a:r>
            </a:p>
          </p:txBody>
        </p: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EEF15160-E957-E1A2-08A0-3CD7606C409E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66586" y="4773241"/>
              <a:ext cx="519209" cy="519209"/>
            </a:xfrm>
            <a:prstGeom prst="rect">
              <a:avLst/>
            </a:prstGeom>
          </p:spPr>
        </p:pic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AF238F3C-5049-221A-DFA5-C6DF90BA357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5" idx="1"/>
            <a:endCxn id="52" idx="3"/>
          </p:cNvCxnSpPr>
          <p:nvPr/>
        </p:nvCxnSpPr>
        <p:spPr>
          <a:xfrm flipH="1">
            <a:off x="5483687" y="5495310"/>
            <a:ext cx="959898" cy="1"/>
          </a:xfrm>
          <a:prstGeom prst="straightConnector1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981DF7B5-CE2D-365A-B4E9-F8EE6B7A2FAE}"/>
              </a:ext>
            </a:extLst>
          </p:cNvPr>
          <p:cNvSpPr txBox="1"/>
          <p:nvPr/>
        </p:nvSpPr>
        <p:spPr>
          <a:xfrm>
            <a:off x="5496420" y="4969684"/>
            <a:ext cx="959897" cy="523220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OpenAI API endpoint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78D4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38" name="Graphic 137">
            <a:extLst>
              <a:ext uri="{FF2B5EF4-FFF2-40B4-BE49-F238E27FC236}">
                <a16:creationId xmlns:a16="http://schemas.microsoft.com/office/drawing/2014/main" id="{4CB1D848-9B73-4D83-7F0F-1CC92421189C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1663635" y="4973337"/>
            <a:ext cx="421558" cy="411480"/>
          </a:xfrm>
          <a:prstGeom prst="rect">
            <a:avLst/>
          </a:prstGeom>
          <a:effectLst/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E53DA047-812E-A88D-DDFD-8815FFA1463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270329" y="3551586"/>
            <a:ext cx="435324" cy="435324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4259F7DD-E34C-0589-7965-97C83EC00BFA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2852228" y="1622673"/>
            <a:ext cx="2076790" cy="6805264"/>
          </a:xfrm>
          <a:prstGeom prst="bentConnector3">
            <a:avLst>
              <a:gd name="adj1" fmla="val 131075"/>
            </a:avLst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9EC3862-D3C7-FE78-DAEB-1C644ED29AE9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8376" y="5660674"/>
            <a:ext cx="1631093" cy="742467"/>
          </a:xfrm>
          <a:prstGeom prst="roundRect">
            <a:avLst>
              <a:gd name="adj" fmla="val 12258"/>
            </a:avLst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91440" tIns="91440" rIns="91440" bIns="9144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User interacts with currently deployed BYO model based on existing AI OCI image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CBA60A90-1323-17D9-6F19-ECE869C377B1}"/>
              </a:ext>
            </a:extLst>
          </p:cNvPr>
          <p:cNvSpPr/>
          <p:nvPr/>
        </p:nvSpPr>
        <p:spPr bwMode="auto">
          <a:xfrm>
            <a:off x="350831" y="5270131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</p:spTree>
    <p:extLst>
      <p:ext uri="{BB962C8B-B14F-4D97-AF65-F5344CB8AC3E}">
        <p14:creationId xmlns:p14="http://schemas.microsoft.com/office/powerpoint/2010/main" val="3546075614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3661E-16F1-2872-D3D3-C69E6CBE9A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4B44039A-20A3-6EE9-2C12-3EC7BFFE21F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119451" y="4247569"/>
            <a:ext cx="11005453" cy="2557558"/>
          </a:xfrm>
          <a:prstGeom prst="roundRect">
            <a:avLst>
              <a:gd name="adj" fmla="val 230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60120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Arc-enabled Kubernetes cluster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(with NVIDIA GPU)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C5E64772-45F7-6EE8-E79F-81A383AB8A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236099" y="961281"/>
            <a:ext cx="7880710" cy="2331843"/>
          </a:xfrm>
          <a:prstGeom prst="roundRect">
            <a:avLst>
              <a:gd name="adj" fmla="val 347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91440" tIns="45720" rIns="9144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GitOps Kubernetes manifest source code repository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0D105F1B-5234-3895-C792-6D28BBC375EF}"/>
              </a:ext>
            </a:extLst>
          </p:cNvPr>
          <p:cNvGrpSpPr/>
          <p:nvPr/>
        </p:nvGrpSpPr>
        <p:grpSpPr>
          <a:xfrm>
            <a:off x="1119451" y="961281"/>
            <a:ext cx="2557634" cy="2331843"/>
            <a:chOff x="1309113" y="1027177"/>
            <a:chExt cx="2557634" cy="233184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FE29EB21-1EEB-EF68-9766-764D8916186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309113" y="1027177"/>
              <a:ext cx="2557634" cy="2331843"/>
            </a:xfrm>
            <a:prstGeom prst="roundRect">
              <a:avLst>
                <a:gd name="adj" fmla="val 347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User-owned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8E32CAA9-87C4-35E7-2786-0177D0596E5B}"/>
                </a:ext>
              </a:extLst>
            </p:cNvPr>
            <p:cNvGrpSpPr/>
            <p:nvPr/>
          </p:nvGrpSpPr>
          <p:grpSpPr>
            <a:xfrm>
              <a:off x="1421603" y="1601054"/>
              <a:ext cx="2332653" cy="1614898"/>
              <a:chOff x="5648131" y="2465690"/>
              <a:chExt cx="2332653" cy="161489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09EF76BC-050C-1F2B-592F-E6CBA6F8F605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5648131" y="2465690"/>
                <a:ext cx="2332653" cy="1614898"/>
              </a:xfrm>
              <a:prstGeom prst="roundRect">
                <a:avLst>
                  <a:gd name="adj" fmla="val 412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91440" tIns="45720" rIns="91440" bIns="91440" rtlCol="0" anchor="t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AI OCI</a:t>
                </a:r>
                <a:r>
                  <a:rPr kumimoji="0" lang="he-IL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Artifacts</a:t>
                </a: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BB76A5C9-5CF2-A7B8-FD6D-1B70D43A007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81474" y="2481774"/>
                <a:ext cx="280017" cy="280017"/>
              </a:xfrm>
              <a:prstGeom prst="rect">
                <a:avLst/>
              </a:prstGeom>
            </p:spPr>
          </p:pic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C8F3D91C-E423-3834-3215-815FCC35D8F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44300" y="1079382"/>
              <a:ext cx="365760" cy="365760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2A47FD22-BECF-F1D9-5AFB-2B03E231990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91175" y="2574428"/>
              <a:ext cx="1793508" cy="510993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llama-3.2-1b-cuda: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v1.0.0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OCI Image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274ED2A2-6F8A-BC9A-1E9B-DB5494623BE5}"/>
              </a:ext>
            </a:extLst>
          </p:cNvPr>
          <p:cNvGrpSpPr/>
          <p:nvPr/>
        </p:nvGrpSpPr>
        <p:grpSpPr>
          <a:xfrm>
            <a:off x="2627216" y="4383596"/>
            <a:ext cx="2856471" cy="2223429"/>
            <a:chOff x="2700199" y="4268756"/>
            <a:chExt cx="2856471" cy="222342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F3BC6786-26F5-160A-4FDF-FDF2A56FEBC8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2700199" y="4268756"/>
              <a:ext cx="2856471" cy="2223429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Foundry Local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Container/Pod</a:t>
              </a:r>
            </a:p>
          </p:txBody>
        </p:sp>
        <p:pic>
          <p:nvPicPr>
            <p:cNvPr id="26" name="Picture 25" descr="A blue and pink ribbon">
              <a:extLst>
                <a:ext uri="{FF2B5EF4-FFF2-40B4-BE49-F238E27FC236}">
                  <a16:creationId xmlns:a16="http://schemas.microsoft.com/office/drawing/2014/main" id="{7E0FB16C-8284-2458-2AFE-7938B49EFD9F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599" y="4349472"/>
              <a:ext cx="314788" cy="314788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6BC2FE9-031D-9944-F2F1-13073D0529F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3044387" y="4790074"/>
              <a:ext cx="2168095" cy="314789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Foundry Local Inference server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4FA56640-663F-7690-640B-E951B6116D1D}"/>
                </a:ext>
              </a:extLst>
            </p:cNvPr>
            <p:cNvGrpSpPr/>
            <p:nvPr/>
          </p:nvGrpSpPr>
          <p:grpSpPr>
            <a:xfrm>
              <a:off x="2811616" y="5480040"/>
              <a:ext cx="2633635" cy="922980"/>
              <a:chOff x="4195163" y="4655475"/>
              <a:chExt cx="2633635" cy="92298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F605AF72-CD52-8B19-CBC3-5AFC218D48F0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4195163" y="4655475"/>
                <a:ext cx="2633635" cy="922980"/>
              </a:xfrm>
              <a:prstGeom prst="roundRect">
                <a:avLst>
                  <a:gd name="adj" fmla="val 448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91440" tIns="45720" rIns="91440" bIns="91440" rtlCol="0" anchor="t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Foundry Local models cache directory</a:t>
                </a: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DA1792F0-6AC9-FA81-1069-9C9CD7DE1658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4260212" y="4980589"/>
                <a:ext cx="2503535" cy="510993"/>
              </a:xfrm>
              <a:prstGeom prst="roundRect">
                <a:avLst>
                  <a:gd name="adj" fmla="val 12258"/>
                </a:avLst>
              </a:prstGeom>
              <a:solidFill>
                <a:schemeClr val="bg1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91440" rIns="91440" bIns="91440" rtlCol="0" anchor="ctr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llama-3.2-1b-cuda: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v1.0.0 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model files</a:t>
                </a: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82862C9D-8618-FB94-C81B-58A9F480158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35" idx="0"/>
              <a:endCxn id="30" idx="2"/>
            </p:cNvCxnSpPr>
            <p:nvPr/>
          </p:nvCxnSpPr>
          <p:spPr>
            <a:xfrm flipV="1">
              <a:off x="4128434" y="5104863"/>
              <a:ext cx="1" cy="375177"/>
            </a:xfrm>
            <a:prstGeom prst="straightConnector1">
              <a:avLst/>
            </a:prstGeom>
            <a:ln w="19050" cap="rnd">
              <a:solidFill>
                <a:schemeClr val="accent2">
                  <a:lumMod val="60000"/>
                  <a:lumOff val="40000"/>
                </a:schemeClr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F739C69D-60AB-E9D8-C84E-95164A64CCDC}"/>
                </a:ext>
              </a:extLst>
            </p:cNvPr>
            <p:cNvSpPr txBox="1"/>
            <p:nvPr/>
          </p:nvSpPr>
          <p:spPr>
            <a:xfrm>
              <a:off x="4208568" y="5116454"/>
              <a:ext cx="1171632" cy="353943"/>
            </a:xfrm>
            <a:prstGeom prst="rect">
              <a:avLst/>
            </a:prstGeom>
            <a:noFill/>
          </p:spPr>
          <p:txBody>
            <a:bodyPr wrap="square" tIns="91440" rIns="91440" bIns="9144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Loading model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06" name="Graphic 105">
            <a:extLst>
              <a:ext uri="{FF2B5EF4-FFF2-40B4-BE49-F238E27FC236}">
                <a16:creationId xmlns:a16="http://schemas.microsoft.com/office/drawing/2014/main" id="{1E77F862-425D-FBF2-AC8A-AA196D91B5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4876" y="2522660"/>
            <a:ext cx="3980087" cy="612321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9C45AD76-9D8B-C6C2-4A16-9BC249B27798}"/>
              </a:ext>
            </a:extLst>
          </p:cNvPr>
          <p:cNvGrpSpPr/>
          <p:nvPr/>
        </p:nvGrpSpPr>
        <p:grpSpPr>
          <a:xfrm>
            <a:off x="6443585" y="4926920"/>
            <a:ext cx="1699340" cy="1136780"/>
            <a:chOff x="6076521" y="4268755"/>
            <a:chExt cx="1699340" cy="113678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B6E6CA8B-1D64-518F-150C-F03C6EFAC65C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6076521" y="4268755"/>
              <a:ext cx="1699340" cy="1136780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Open </a:t>
              </a:r>
              <a:r>
                <a:rPr kumimoji="0" lang="en-US" sz="1100" b="1" i="0" u="none" strike="noStrike" kern="1200" cap="none" spc="0" normalizeH="0" baseline="0" noProof="0" dirty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WebUI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 Container/Pod</a:t>
              </a:r>
            </a:p>
          </p:txBody>
        </p: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4885B8CA-2CA9-8A04-1E74-DD7C3E223CCA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66586" y="4773241"/>
              <a:ext cx="519209" cy="519209"/>
            </a:xfrm>
            <a:prstGeom prst="rect">
              <a:avLst/>
            </a:prstGeom>
          </p:spPr>
        </p:pic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602F985E-E910-EF07-DFC4-B6CE60FEE6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5" idx="1"/>
            <a:endCxn id="52" idx="3"/>
          </p:cNvCxnSpPr>
          <p:nvPr/>
        </p:nvCxnSpPr>
        <p:spPr>
          <a:xfrm flipH="1">
            <a:off x="5483687" y="5495310"/>
            <a:ext cx="959898" cy="1"/>
          </a:xfrm>
          <a:prstGeom prst="straightConnector1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31688053-2D84-1146-115C-C089AA185A3A}"/>
              </a:ext>
            </a:extLst>
          </p:cNvPr>
          <p:cNvSpPr txBox="1"/>
          <p:nvPr/>
        </p:nvSpPr>
        <p:spPr>
          <a:xfrm>
            <a:off x="5496420" y="4969684"/>
            <a:ext cx="959897" cy="523220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OpenAI API endpoint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78D4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A5DBC532-54A5-18C0-613D-91B56E1A35E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437399" y="1643678"/>
            <a:ext cx="3473820" cy="1450908"/>
          </a:xfrm>
          <a:prstGeom prst="roundRect">
            <a:avLst>
              <a:gd name="adj" fmla="val 4128"/>
            </a:avLst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91440" tIns="45720" rIns="9144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helmrelease.yaml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(initial version)</a:t>
            </a:r>
          </a:p>
          <a:p>
            <a:pPr marL="0" marR="0" lvl="0" indent="0" algn="l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enabled: true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registry: foundryoci.azurecr.io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repository: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-models-gpu/llama-3.2-1b-cuda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tag: v1.0.0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B6212708-7D34-895D-EBEC-A67C1198E3F3}"/>
              </a:ext>
            </a:extLst>
          </p:cNvPr>
          <p:cNvGrpSpPr/>
          <p:nvPr/>
        </p:nvGrpSpPr>
        <p:grpSpPr>
          <a:xfrm>
            <a:off x="5637500" y="4383596"/>
            <a:ext cx="3311508" cy="417293"/>
            <a:chOff x="5328178" y="3828457"/>
            <a:chExt cx="3311508" cy="417293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21C4CEC8-437B-C6CD-5CFB-13F6CE40585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5328178" y="3828457"/>
              <a:ext cx="1775527" cy="417293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GitOps Kubernetes Operator (flux)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0EEFF135-56BE-37CF-1B77-81B03EC30ED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6940346" y="3884150"/>
              <a:ext cx="1699340" cy="305906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GitOps Config</a:t>
              </a:r>
            </a:p>
          </p:txBody>
        </p:sp>
      </p:grpSp>
      <p:pic>
        <p:nvPicPr>
          <p:cNvPr id="138" name="Graphic 137">
            <a:extLst>
              <a:ext uri="{FF2B5EF4-FFF2-40B4-BE49-F238E27FC236}">
                <a16:creationId xmlns:a16="http://schemas.microsoft.com/office/drawing/2014/main" id="{7D39A659-02A0-41CE-E363-794FAFF44500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1663635" y="4973337"/>
            <a:ext cx="421558" cy="411480"/>
          </a:xfrm>
          <a:prstGeom prst="rect">
            <a:avLst/>
          </a:prstGeom>
          <a:effectLst/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87FCC9A5-950F-DA06-03FD-7D3414C122D6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70329" y="3551586"/>
            <a:ext cx="435324" cy="435324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E7C818D3-431C-0EC6-E642-20D98189816F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2852228" y="1622673"/>
            <a:ext cx="2076790" cy="6805264"/>
          </a:xfrm>
          <a:prstGeom prst="bentConnector3">
            <a:avLst>
              <a:gd name="adj1" fmla="val 131075"/>
            </a:avLst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7037B65D-6A92-3FDB-968F-325295E8FCB6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8376" y="5660674"/>
            <a:ext cx="1631093" cy="742467"/>
          </a:xfrm>
          <a:prstGeom prst="roundRect">
            <a:avLst>
              <a:gd name="adj" fmla="val 12258"/>
            </a:avLst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91440" tIns="91440" rIns="91440" bIns="9144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User interacts with currently deployed BYO model based on existing AI OCI image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B552158-9B9D-4204-1893-FE2DF5037297}"/>
              </a:ext>
            </a:extLst>
          </p:cNvPr>
          <p:cNvSpPr/>
          <p:nvPr/>
        </p:nvSpPr>
        <p:spPr bwMode="auto">
          <a:xfrm>
            <a:off x="350831" y="5270131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6F1C8B2A-1E38-983B-BE01-6A850820D342}"/>
              </a:ext>
            </a:extLst>
          </p:cNvPr>
          <p:cNvCxnSpPr>
            <a:cxnSpLocks/>
            <a:endCxn id="129" idx="2"/>
          </p:cNvCxnSpPr>
          <p:nvPr/>
        </p:nvCxnSpPr>
        <p:spPr>
          <a:xfrm rot="10800000">
            <a:off x="6174310" y="3094586"/>
            <a:ext cx="1532777" cy="334414"/>
          </a:xfrm>
          <a:prstGeom prst="bentConnector2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0EC1C8C2-8EB7-6D9E-FC6C-C035E2E874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07087" y="3429000"/>
            <a:ext cx="0" cy="1010289"/>
          </a:xfrm>
          <a:prstGeom prst="straightConnector1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54">
            <a:extLst>
              <a:ext uri="{FF2B5EF4-FFF2-40B4-BE49-F238E27FC236}">
                <a16:creationId xmlns:a16="http://schemas.microsoft.com/office/drawing/2014/main" id="{C5592170-46CC-8536-E922-28ABE73DBBB7}"/>
              </a:ext>
            </a:extLst>
          </p:cNvPr>
          <p:cNvSpPr txBox="1"/>
          <p:nvPr/>
        </p:nvSpPr>
        <p:spPr>
          <a:xfrm>
            <a:off x="4862759" y="3389927"/>
            <a:ext cx="2920257" cy="861774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GitOps Operator with GitOps Config listening to repository updates.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 release manifest is currently pointing to the exiting OCI 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v1.0.0 image tag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78D4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16060AE4-ED60-0F60-7270-4642C2D8C5C9}"/>
              </a:ext>
            </a:extLst>
          </p:cNvPr>
          <p:cNvSpPr/>
          <p:nvPr/>
        </p:nvSpPr>
        <p:spPr bwMode="auto">
          <a:xfrm>
            <a:off x="4842134" y="3419321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2</a:t>
            </a:r>
          </a:p>
        </p:txBody>
      </p:sp>
      <p:pic>
        <p:nvPicPr>
          <p:cNvPr id="57" name="Picture 56" descr="GitHub logo featuring a black silhouette of a cat with a curled tail inside a circle, positioned to the left of the text &quot;GitHub&quot; in bold, black letters. The logo represents the popular platform for version control and collaboration.&#10;&#10;AI-generated content may be incorrect.">
            <a:extLst>
              <a:ext uri="{FF2B5EF4-FFF2-40B4-BE49-F238E27FC236}">
                <a16:creationId xmlns:a16="http://schemas.microsoft.com/office/drawing/2014/main" id="{F5FCBF6D-9C5A-C992-C589-3812AE915CEE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99" y="997232"/>
            <a:ext cx="948426" cy="351550"/>
          </a:xfrm>
          <a:prstGeom prst="rect">
            <a:avLst/>
          </a:prstGeom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11C5F14F-3D39-A481-E5AC-91793F65FC5A}"/>
              </a:ext>
            </a:extLst>
          </p:cNvPr>
          <p:cNvSpPr txBox="1">
            <a:spLocks/>
          </p:cNvSpPr>
          <p:nvPr/>
        </p:nvSpPr>
        <p:spPr>
          <a:xfrm>
            <a:off x="428702" y="43048"/>
            <a:ext cx="11334596" cy="5665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Demo Architecture – Foundry Local BYO GPU Model via Arc-enabled Kubernetes with GitOps</a:t>
            </a:r>
          </a:p>
        </p:txBody>
      </p:sp>
    </p:spTree>
    <p:extLst>
      <p:ext uri="{BB962C8B-B14F-4D97-AF65-F5344CB8AC3E}">
        <p14:creationId xmlns:p14="http://schemas.microsoft.com/office/powerpoint/2010/main" val="1698180311"/>
      </p:ext>
    </p:extLst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651BCB-239E-8D7C-6B4F-1496CAD435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A7B857E-D9A6-D800-941D-52DF980317CA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119451" y="4247569"/>
            <a:ext cx="11005453" cy="2557558"/>
          </a:xfrm>
          <a:prstGeom prst="roundRect">
            <a:avLst>
              <a:gd name="adj" fmla="val 230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60120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Arc-enabled Kubernetes cluster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(with NVIDIA GPU)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36A2AC9E-0146-6EDA-1930-739DD6922AD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236099" y="961281"/>
            <a:ext cx="7880710" cy="2331843"/>
          </a:xfrm>
          <a:prstGeom prst="roundRect">
            <a:avLst>
              <a:gd name="adj" fmla="val 347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91440" tIns="45720" rIns="9144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GitOps Kubernetes manifest source code repository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A3B37840-BB75-7DB4-97DB-018B64AC59E7}"/>
              </a:ext>
            </a:extLst>
          </p:cNvPr>
          <p:cNvGrpSpPr/>
          <p:nvPr/>
        </p:nvGrpSpPr>
        <p:grpSpPr>
          <a:xfrm>
            <a:off x="1119451" y="961281"/>
            <a:ext cx="2557634" cy="2331843"/>
            <a:chOff x="1309113" y="1027177"/>
            <a:chExt cx="2557634" cy="233184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7F8A8DF8-252D-4165-56E1-52B2A18B139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309113" y="1027177"/>
              <a:ext cx="2557634" cy="2331843"/>
            </a:xfrm>
            <a:prstGeom prst="roundRect">
              <a:avLst>
                <a:gd name="adj" fmla="val 347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User-owned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E7CC9D11-A9FE-C636-D429-93ED5E600291}"/>
                </a:ext>
              </a:extLst>
            </p:cNvPr>
            <p:cNvGrpSpPr/>
            <p:nvPr/>
          </p:nvGrpSpPr>
          <p:grpSpPr>
            <a:xfrm>
              <a:off x="1421603" y="1601054"/>
              <a:ext cx="2332653" cy="1614898"/>
              <a:chOff x="5648131" y="2465690"/>
              <a:chExt cx="2332653" cy="161489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BA8DDF6C-B49A-A746-6516-D5A881570EB1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5648131" y="2465690"/>
                <a:ext cx="2332653" cy="1614898"/>
              </a:xfrm>
              <a:prstGeom prst="roundRect">
                <a:avLst>
                  <a:gd name="adj" fmla="val 412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91440" tIns="45720" rIns="91440" bIns="91440" rtlCol="0" anchor="t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AI OCI</a:t>
                </a:r>
                <a:r>
                  <a:rPr kumimoji="0" lang="he-IL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Artifacts</a:t>
                </a: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2B9E3EDF-44C1-73C2-DB2F-9178FBAFAA7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81474" y="2481774"/>
                <a:ext cx="280017" cy="280017"/>
              </a:xfrm>
              <a:prstGeom prst="rect">
                <a:avLst/>
              </a:prstGeom>
            </p:spPr>
          </p:pic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883FD303-A2AB-6D8B-71DC-D4F4A872DB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44300" y="1079382"/>
              <a:ext cx="365760" cy="365760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758E38B-4838-E50D-D6BD-6E014941D4B3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91175" y="2574428"/>
              <a:ext cx="1793508" cy="510993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llama-3.2-1b-cuda: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v1.0.0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OCI Image</a:t>
              </a:r>
            </a:p>
          </p:txBody>
        </p:sp>
      </p:grpSp>
      <p:grpSp>
        <p:nvGrpSpPr>
          <p:cNvPr id="89" name="Group 88">
            <a:extLst>
              <a:ext uri="{FF2B5EF4-FFF2-40B4-BE49-F238E27FC236}">
                <a16:creationId xmlns:a16="http://schemas.microsoft.com/office/drawing/2014/main" id="{07FEA202-AC5B-73A2-ED6F-AABD3073868F}"/>
              </a:ext>
            </a:extLst>
          </p:cNvPr>
          <p:cNvGrpSpPr/>
          <p:nvPr/>
        </p:nvGrpSpPr>
        <p:grpSpPr>
          <a:xfrm>
            <a:off x="2627216" y="4383596"/>
            <a:ext cx="2856471" cy="2223429"/>
            <a:chOff x="2700199" y="4268756"/>
            <a:chExt cx="2856471" cy="2223429"/>
          </a:xfrm>
        </p:grpSpPr>
        <p:sp>
          <p:nvSpPr>
            <p:cNvPr id="52" name="Rectangle: Rounded Corners 51">
              <a:extLst>
                <a:ext uri="{FF2B5EF4-FFF2-40B4-BE49-F238E27FC236}">
                  <a16:creationId xmlns:a16="http://schemas.microsoft.com/office/drawing/2014/main" id="{C00D5BA1-3901-6902-A27E-B73FE40F8AD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2700199" y="4268756"/>
              <a:ext cx="2856471" cy="2223429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Foundry Local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Container/Pod</a:t>
              </a:r>
            </a:p>
          </p:txBody>
        </p:sp>
        <p:pic>
          <p:nvPicPr>
            <p:cNvPr id="26" name="Picture 25" descr="A blue and pink ribbon">
              <a:extLst>
                <a:ext uri="{FF2B5EF4-FFF2-40B4-BE49-F238E27FC236}">
                  <a16:creationId xmlns:a16="http://schemas.microsoft.com/office/drawing/2014/main" id="{A3DE8EAF-9551-3F4F-3BF6-423D0F79683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599" y="4349472"/>
              <a:ext cx="314788" cy="314788"/>
            </a:xfrm>
            <a:prstGeom prst="rect">
              <a:avLst/>
            </a:prstGeom>
          </p:spPr>
        </p:pic>
        <p:sp>
          <p:nvSpPr>
            <p:cNvPr id="30" name="Rectangle: Rounded Corners 29">
              <a:extLst>
                <a:ext uri="{FF2B5EF4-FFF2-40B4-BE49-F238E27FC236}">
                  <a16:creationId xmlns:a16="http://schemas.microsoft.com/office/drawing/2014/main" id="{C1C3CA59-0C10-ADE2-474C-EE170EC55B2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3044387" y="4790074"/>
              <a:ext cx="2168095" cy="314789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Foundry Local Inference server</a:t>
              </a:r>
            </a:p>
          </p:txBody>
        </p:sp>
        <p:grpSp>
          <p:nvGrpSpPr>
            <p:cNvPr id="74" name="Group 73">
              <a:extLst>
                <a:ext uri="{FF2B5EF4-FFF2-40B4-BE49-F238E27FC236}">
                  <a16:creationId xmlns:a16="http://schemas.microsoft.com/office/drawing/2014/main" id="{2C70DF44-4A35-12B9-230D-A940B12C0CB3}"/>
                </a:ext>
              </a:extLst>
            </p:cNvPr>
            <p:cNvGrpSpPr/>
            <p:nvPr/>
          </p:nvGrpSpPr>
          <p:grpSpPr>
            <a:xfrm>
              <a:off x="2811616" y="5480040"/>
              <a:ext cx="2633635" cy="922980"/>
              <a:chOff x="4195163" y="4655475"/>
              <a:chExt cx="2633635" cy="922980"/>
            </a:xfrm>
          </p:grpSpPr>
          <p:sp>
            <p:nvSpPr>
              <p:cNvPr id="35" name="Rectangle: Rounded Corners 34">
                <a:extLst>
                  <a:ext uri="{FF2B5EF4-FFF2-40B4-BE49-F238E27FC236}">
                    <a16:creationId xmlns:a16="http://schemas.microsoft.com/office/drawing/2014/main" id="{1087F2D5-3887-4D74-15BE-324185C2A416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4195163" y="4655475"/>
                <a:ext cx="2633635" cy="922980"/>
              </a:xfrm>
              <a:prstGeom prst="roundRect">
                <a:avLst>
                  <a:gd name="adj" fmla="val 448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91440" tIns="45720" rIns="91440" bIns="91440" rtlCol="0" anchor="t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Foundry Local models cache directory</a:t>
                </a:r>
              </a:p>
            </p:txBody>
          </p:sp>
          <p:sp>
            <p:nvSpPr>
              <p:cNvPr id="39" name="Rectangle: Rounded Corners 38">
                <a:extLst>
                  <a:ext uri="{FF2B5EF4-FFF2-40B4-BE49-F238E27FC236}">
                    <a16:creationId xmlns:a16="http://schemas.microsoft.com/office/drawing/2014/main" id="{34009285-DE2C-E605-E079-55BD88228B29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4260212" y="4980589"/>
                <a:ext cx="2503535" cy="510993"/>
              </a:xfrm>
              <a:prstGeom prst="roundRect">
                <a:avLst>
                  <a:gd name="adj" fmla="val 12258"/>
                </a:avLst>
              </a:prstGeom>
              <a:solidFill>
                <a:schemeClr val="bg1"/>
              </a:solidFill>
              <a:ln>
                <a:solidFill>
                  <a:schemeClr val="accent2">
                    <a:lumMod val="60000"/>
                    <a:lumOff val="40000"/>
                  </a:schemeClr>
                </a:solidFill>
              </a:ln>
            </p:spPr>
            <p:txBody>
              <a:bodyPr wrap="square" lIns="91440" tIns="91440" rIns="91440" bIns="91440" rtlCol="0" anchor="ctr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llama-3.2-1b-cuda: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v1.0.0 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model files</a:t>
                </a:r>
              </a:p>
            </p:txBody>
          </p:sp>
        </p:grpSp>
        <p:cxnSp>
          <p:nvCxnSpPr>
            <p:cNvPr id="43" name="Straight Arrow Connector 42">
              <a:extLst>
                <a:ext uri="{FF2B5EF4-FFF2-40B4-BE49-F238E27FC236}">
                  <a16:creationId xmlns:a16="http://schemas.microsoft.com/office/drawing/2014/main" id="{DEC7763B-A96B-0AE9-0ADF-F09B32D9276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35" idx="0"/>
              <a:endCxn id="30" idx="2"/>
            </p:cNvCxnSpPr>
            <p:nvPr/>
          </p:nvCxnSpPr>
          <p:spPr>
            <a:xfrm flipV="1">
              <a:off x="4128434" y="5104863"/>
              <a:ext cx="1" cy="375177"/>
            </a:xfrm>
            <a:prstGeom prst="straightConnector1">
              <a:avLst/>
            </a:prstGeom>
            <a:ln w="19050" cap="rnd">
              <a:solidFill>
                <a:schemeClr val="accent2">
                  <a:lumMod val="60000"/>
                  <a:lumOff val="40000"/>
                </a:schemeClr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F22C012-7CD0-0697-AFB2-DD6C9F0181F4}"/>
                </a:ext>
              </a:extLst>
            </p:cNvPr>
            <p:cNvSpPr txBox="1"/>
            <p:nvPr/>
          </p:nvSpPr>
          <p:spPr>
            <a:xfrm>
              <a:off x="4208568" y="5116454"/>
              <a:ext cx="1171632" cy="353943"/>
            </a:xfrm>
            <a:prstGeom prst="rect">
              <a:avLst/>
            </a:prstGeom>
            <a:noFill/>
          </p:spPr>
          <p:txBody>
            <a:bodyPr wrap="square" tIns="91440" rIns="91440" bIns="9144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Loading model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pic>
        <p:nvPicPr>
          <p:cNvPr id="106" name="Graphic 105">
            <a:extLst>
              <a:ext uri="{FF2B5EF4-FFF2-40B4-BE49-F238E27FC236}">
                <a16:creationId xmlns:a16="http://schemas.microsoft.com/office/drawing/2014/main" id="{2757AC40-1542-A412-8ACC-F5BC7B63DCCD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844876" y="2522660"/>
            <a:ext cx="3980087" cy="612321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8D68A107-C320-77FF-32AA-DC50A4BF9708}"/>
              </a:ext>
            </a:extLst>
          </p:cNvPr>
          <p:cNvGrpSpPr/>
          <p:nvPr/>
        </p:nvGrpSpPr>
        <p:grpSpPr>
          <a:xfrm>
            <a:off x="6443585" y="4926920"/>
            <a:ext cx="1699340" cy="1136780"/>
            <a:chOff x="6076521" y="4268755"/>
            <a:chExt cx="1699340" cy="113678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721B572B-36ED-F20E-016C-F83BE32FD66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6076521" y="4268755"/>
              <a:ext cx="1699340" cy="1136780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Open </a:t>
              </a:r>
              <a:r>
                <a:rPr kumimoji="0" lang="en-US" sz="1100" b="1" i="0" u="none" strike="noStrike" kern="1200" cap="none" spc="0" normalizeH="0" baseline="0" noProof="0" dirty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WebUI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 Container/Pod</a:t>
              </a:r>
            </a:p>
          </p:txBody>
        </p: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7D4545D7-5576-FFDD-B129-87849469283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6666586" y="4773241"/>
              <a:ext cx="519209" cy="519209"/>
            </a:xfrm>
            <a:prstGeom prst="rect">
              <a:avLst/>
            </a:prstGeom>
          </p:spPr>
        </p:pic>
      </p:grp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F76771B5-BEEE-6429-809B-D63300DE341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15" idx="1"/>
            <a:endCxn id="52" idx="3"/>
          </p:cNvCxnSpPr>
          <p:nvPr/>
        </p:nvCxnSpPr>
        <p:spPr>
          <a:xfrm flipH="1">
            <a:off x="5483687" y="5495310"/>
            <a:ext cx="959898" cy="1"/>
          </a:xfrm>
          <a:prstGeom prst="straightConnector1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0" name="TextBox 119">
            <a:extLst>
              <a:ext uri="{FF2B5EF4-FFF2-40B4-BE49-F238E27FC236}">
                <a16:creationId xmlns:a16="http://schemas.microsoft.com/office/drawing/2014/main" id="{C63C91A4-029E-FEC8-40E2-4034411DE842}"/>
              </a:ext>
            </a:extLst>
          </p:cNvPr>
          <p:cNvSpPr txBox="1"/>
          <p:nvPr/>
        </p:nvSpPr>
        <p:spPr>
          <a:xfrm>
            <a:off x="5496420" y="4969684"/>
            <a:ext cx="959897" cy="523220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OpenAI API endpoint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78D4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128" name="Picture 127" descr="GitHub logo featuring a black silhouette of a cat with a curled tail inside a circle, positioned to the left of the text &quot;GitHub&quot; in bold, black letters. The logo represents the popular platform for version control and collaboration.&#10;&#10;AI-generated content may be incorrect.">
            <a:extLst>
              <a:ext uri="{FF2B5EF4-FFF2-40B4-BE49-F238E27FC236}">
                <a16:creationId xmlns:a16="http://schemas.microsoft.com/office/drawing/2014/main" id="{23BBC2C2-0C9F-F4F1-903E-5353F1951F4C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99" y="997232"/>
            <a:ext cx="948426" cy="351550"/>
          </a:xfrm>
          <a:prstGeom prst="rect">
            <a:avLst/>
          </a:prstGeom>
        </p:spPr>
      </p:pic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5D099BC6-1553-C392-422D-151294D689D1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437399" y="1643678"/>
            <a:ext cx="3473820" cy="1450908"/>
          </a:xfrm>
          <a:prstGeom prst="roundRect">
            <a:avLst>
              <a:gd name="adj" fmla="val 4128"/>
            </a:avLst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91440" tIns="45720" rIns="9144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helmrelease.yaml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(initial version)</a:t>
            </a:r>
          </a:p>
          <a:p>
            <a:pPr marL="0" marR="0" lvl="0" indent="0" algn="l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enabled: true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registry: foundryoci.azurecr.io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repository: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-models-gpu/llama-3.2-1b-cuda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tag: v1.0.0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A70A804D-B85E-BD97-3AB2-62462E298997}"/>
              </a:ext>
            </a:extLst>
          </p:cNvPr>
          <p:cNvGrpSpPr/>
          <p:nvPr/>
        </p:nvGrpSpPr>
        <p:grpSpPr>
          <a:xfrm>
            <a:off x="5637500" y="4383596"/>
            <a:ext cx="3311508" cy="417293"/>
            <a:chOff x="5328178" y="3828457"/>
            <a:chExt cx="3311508" cy="417293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4FBB3139-F76B-4E69-CEEB-2E82929DC359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5328178" y="3828457"/>
              <a:ext cx="1775527" cy="417293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GitOps Kubernetes Operator (flux)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3A5253C8-F37A-8218-04C6-D0A3897ABA80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6940346" y="3884150"/>
              <a:ext cx="1699340" cy="305906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GitOps Config</a:t>
              </a:r>
            </a:p>
          </p:txBody>
        </p:sp>
      </p:grpSp>
      <p:pic>
        <p:nvPicPr>
          <p:cNvPr id="138" name="Graphic 137">
            <a:extLst>
              <a:ext uri="{FF2B5EF4-FFF2-40B4-BE49-F238E27FC236}">
                <a16:creationId xmlns:a16="http://schemas.microsoft.com/office/drawing/2014/main" id="{6849CC68-75E6-798E-1E6B-0EEC2A8C4D44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663635" y="4973337"/>
            <a:ext cx="421558" cy="411480"/>
          </a:xfrm>
          <a:prstGeom prst="rect">
            <a:avLst/>
          </a:prstGeom>
          <a:effectLst/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B522E2AD-23DA-9D2C-8AB9-3BE317FB386D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270329" y="3551586"/>
            <a:ext cx="435324" cy="435324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1BBC45A-28BD-BFC1-6AE3-347D8E370C5A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2852228" y="1622673"/>
            <a:ext cx="2076790" cy="6805264"/>
          </a:xfrm>
          <a:prstGeom prst="bentConnector3">
            <a:avLst>
              <a:gd name="adj1" fmla="val 131075"/>
            </a:avLst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FC1F519-560F-9E66-CFF0-7FC238C404E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8376" y="5660674"/>
            <a:ext cx="1631093" cy="742467"/>
          </a:xfrm>
          <a:prstGeom prst="roundRect">
            <a:avLst>
              <a:gd name="adj" fmla="val 12258"/>
            </a:avLst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91440" tIns="91440" rIns="91440" bIns="9144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User interacts with currently deployed BYO model based on existing AI OCI image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0862F698-A3B3-C322-6F8E-CC1FD98D5122}"/>
              </a:ext>
            </a:extLst>
          </p:cNvPr>
          <p:cNvSpPr/>
          <p:nvPr/>
        </p:nvSpPr>
        <p:spPr bwMode="auto">
          <a:xfrm>
            <a:off x="350831" y="5270131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DCADE55F-80EC-1787-C424-EB04F2C3B570}"/>
              </a:ext>
            </a:extLst>
          </p:cNvPr>
          <p:cNvCxnSpPr>
            <a:cxnSpLocks/>
            <a:endCxn id="129" idx="2"/>
          </p:cNvCxnSpPr>
          <p:nvPr/>
        </p:nvCxnSpPr>
        <p:spPr>
          <a:xfrm rot="10800000">
            <a:off x="6174310" y="3094586"/>
            <a:ext cx="1532777" cy="334414"/>
          </a:xfrm>
          <a:prstGeom prst="bentConnector2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498C70B-04DC-BF2F-DD90-DFD6431877B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07087" y="3429000"/>
            <a:ext cx="0" cy="1010289"/>
          </a:xfrm>
          <a:prstGeom prst="straightConnector1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E59610C6-DB0A-D60B-E0DE-9FB8BFFAD3A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501513" y="1912195"/>
            <a:ext cx="1793508" cy="510993"/>
          </a:xfrm>
          <a:prstGeom prst="roundRect">
            <a:avLst>
              <a:gd name="adj" fmla="val 12258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txBody>
          <a:bodyPr wrap="square" lIns="91440" tIns="91440" rIns="91440" bIns="9144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llama-3.2-1b-cuda: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v2.0.0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OCI Image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63CA98-748B-738B-9372-FA179D8A842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433927" y="1643247"/>
            <a:ext cx="3473820" cy="1450908"/>
          </a:xfrm>
          <a:prstGeom prst="roundRect">
            <a:avLst>
              <a:gd name="adj" fmla="val 4128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txBody>
          <a:bodyPr wrap="square" lIns="91440" tIns="45720" rIns="9144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helmrelease.yaml</a:t>
            </a: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enabled: true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registry: foundryoci.azurecr.io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repository: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-models-gpu/llama-3.2-1b-cuda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tag: v2.0.0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A20CE5FE-36DF-FA0A-C87F-2B05A2F58DA4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341312" y="2314371"/>
            <a:ext cx="1306880" cy="1013522"/>
          </a:xfrm>
          <a:prstGeom prst="bentConnector2">
            <a:avLst/>
          </a:prstGeom>
          <a:ln w="19050" cap="rnd">
            <a:solidFill>
              <a:srgbClr val="00B05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18C9D48C-83D9-0068-1D20-FF8F46C0BA46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 flipV="1">
            <a:off x="4392702" y="-2043790"/>
            <a:ext cx="2091098" cy="9465172"/>
          </a:xfrm>
          <a:prstGeom prst="bentConnector4">
            <a:avLst>
              <a:gd name="adj1" fmla="val -7660"/>
              <a:gd name="adj2" fmla="val 66075"/>
            </a:avLst>
          </a:prstGeom>
          <a:ln w="19050" cap="rnd">
            <a:solidFill>
              <a:srgbClr val="00B050"/>
            </a:solidFill>
            <a:headEnd type="arrow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03C6288A-65EB-259A-A96B-8166A88A8EB2}"/>
              </a:ext>
            </a:extLst>
          </p:cNvPr>
          <p:cNvSpPr txBox="1"/>
          <p:nvPr/>
        </p:nvSpPr>
        <p:spPr>
          <a:xfrm>
            <a:off x="4862759" y="3389927"/>
            <a:ext cx="2920257" cy="861774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GitOps Operator with GitOps Config listening to repository updates.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 release manifest is currently pointing to the exiting OCI 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v1.0.0 image tag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78D4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9308D853-2DC7-BA9A-6103-64C8E2EA49B6}"/>
              </a:ext>
            </a:extLst>
          </p:cNvPr>
          <p:cNvSpPr/>
          <p:nvPr/>
        </p:nvSpPr>
        <p:spPr bwMode="auto">
          <a:xfrm>
            <a:off x="4842134" y="3419321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155699A-789C-0B0C-B923-928280F30B0E}"/>
              </a:ext>
            </a:extLst>
          </p:cNvPr>
          <p:cNvSpPr txBox="1"/>
          <p:nvPr/>
        </p:nvSpPr>
        <p:spPr>
          <a:xfrm>
            <a:off x="511976" y="3714096"/>
            <a:ext cx="4083838" cy="523220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User (or CI) pushes 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new v2.0.0 AI OCI image 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to ACR and update </a:t>
            </a:r>
            <a:r>
              <a:rPr kumimoji="0" lang="en-US" sz="11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helmrelease.yaml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on the repository with the new tag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3B935610-DF21-524E-35AA-76BA85C96791}"/>
              </a:ext>
            </a:extLst>
          </p:cNvPr>
          <p:cNvSpPr/>
          <p:nvPr/>
        </p:nvSpPr>
        <p:spPr bwMode="auto">
          <a:xfrm>
            <a:off x="3781129" y="3514487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3b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472888C0-F1A6-5789-A51B-EF4DC6B05CCE}"/>
              </a:ext>
            </a:extLst>
          </p:cNvPr>
          <p:cNvSpPr/>
          <p:nvPr/>
        </p:nvSpPr>
        <p:spPr bwMode="auto">
          <a:xfrm>
            <a:off x="350830" y="3074985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3a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5A6F65D2-3B0C-84AF-B4CF-BA62220A3C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29" idx="3"/>
            <a:endCxn id="12" idx="1"/>
          </p:cNvCxnSpPr>
          <p:nvPr/>
        </p:nvCxnSpPr>
        <p:spPr>
          <a:xfrm flipV="1">
            <a:off x="7911219" y="2368701"/>
            <a:ext cx="522708" cy="431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ash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itle 6">
            <a:extLst>
              <a:ext uri="{FF2B5EF4-FFF2-40B4-BE49-F238E27FC236}">
                <a16:creationId xmlns:a16="http://schemas.microsoft.com/office/drawing/2014/main" id="{8BA88F6C-CB1B-5277-177C-8E3CC308D9E8}"/>
              </a:ext>
            </a:extLst>
          </p:cNvPr>
          <p:cNvSpPr txBox="1">
            <a:spLocks/>
          </p:cNvSpPr>
          <p:nvPr/>
        </p:nvSpPr>
        <p:spPr>
          <a:xfrm>
            <a:off x="428702" y="43048"/>
            <a:ext cx="11334596" cy="5665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Demo Architecture – Foundry Local BYO GPU Model via Arc-enabled Kubernetes with GitOps</a:t>
            </a:r>
          </a:p>
        </p:txBody>
      </p:sp>
    </p:spTree>
    <p:extLst>
      <p:ext uri="{BB962C8B-B14F-4D97-AF65-F5344CB8AC3E}">
        <p14:creationId xmlns:p14="http://schemas.microsoft.com/office/powerpoint/2010/main" val="3334299302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AE75B-A617-ACC3-ADE0-10B3C63371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1090EA27-9EFB-B0DF-139A-659E1E58A9A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119451" y="4247569"/>
            <a:ext cx="11005453" cy="2557558"/>
          </a:xfrm>
          <a:prstGeom prst="roundRect">
            <a:avLst>
              <a:gd name="adj" fmla="val 230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60120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Arc-enabled Kubernetes cluster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(with NVIDIA GPU)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FB64B35B-A025-9FED-C75E-BC653B5C4ADF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236099" y="961281"/>
            <a:ext cx="7880710" cy="2331843"/>
          </a:xfrm>
          <a:prstGeom prst="roundRect">
            <a:avLst>
              <a:gd name="adj" fmla="val 347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91440" tIns="45720" rIns="9144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GitOps Kubernetes manifest source code repository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97FBEF6E-CCDB-101E-E1EA-04F895F238E5}"/>
              </a:ext>
            </a:extLst>
          </p:cNvPr>
          <p:cNvGrpSpPr/>
          <p:nvPr/>
        </p:nvGrpSpPr>
        <p:grpSpPr>
          <a:xfrm>
            <a:off x="1119451" y="961281"/>
            <a:ext cx="2557634" cy="2331843"/>
            <a:chOff x="1309113" y="1027177"/>
            <a:chExt cx="2557634" cy="233184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5C4F0B40-D4A2-5BD6-05B1-7B81C60A102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309113" y="1027177"/>
              <a:ext cx="2557634" cy="2331843"/>
            </a:xfrm>
            <a:prstGeom prst="roundRect">
              <a:avLst>
                <a:gd name="adj" fmla="val 347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User-owned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910F36B-F50E-124E-B3D3-041CB64AAA04}"/>
                </a:ext>
              </a:extLst>
            </p:cNvPr>
            <p:cNvGrpSpPr/>
            <p:nvPr/>
          </p:nvGrpSpPr>
          <p:grpSpPr>
            <a:xfrm>
              <a:off x="1421603" y="1601054"/>
              <a:ext cx="2332653" cy="1614898"/>
              <a:chOff x="5648131" y="2465690"/>
              <a:chExt cx="2332653" cy="161489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FB2175DB-250C-5CEA-2F8A-ECEB29E48EAA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5648131" y="2465690"/>
                <a:ext cx="2332653" cy="1614898"/>
              </a:xfrm>
              <a:prstGeom prst="roundRect">
                <a:avLst>
                  <a:gd name="adj" fmla="val 412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91440" tIns="45720" rIns="91440" bIns="91440" rtlCol="0" anchor="t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AI OCI</a:t>
                </a:r>
                <a:r>
                  <a:rPr kumimoji="0" lang="he-IL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Artifacts</a:t>
                </a: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CE460065-31C4-2069-03D1-B201C7D45DE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81474" y="2481774"/>
                <a:ext cx="280017" cy="280017"/>
              </a:xfrm>
              <a:prstGeom prst="rect">
                <a:avLst/>
              </a:prstGeom>
            </p:spPr>
          </p:pic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5A4B78DA-7583-D356-E3D8-D62CD47D564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44300" y="1079382"/>
              <a:ext cx="365760" cy="365760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081AB41-FADE-3E4E-0C1A-9952A7A5208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91175" y="2574428"/>
              <a:ext cx="1793508" cy="510993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llama-3.2-1b-cuda: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v1.0.0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OCI Image</a:t>
              </a:r>
            </a:p>
          </p:txBody>
        </p:sp>
      </p:grpSp>
      <p:pic>
        <p:nvPicPr>
          <p:cNvPr id="106" name="Graphic 105">
            <a:extLst>
              <a:ext uri="{FF2B5EF4-FFF2-40B4-BE49-F238E27FC236}">
                <a16:creationId xmlns:a16="http://schemas.microsoft.com/office/drawing/2014/main" id="{293935D4-6573-69F0-068B-C6A692732EB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4876" y="2522660"/>
            <a:ext cx="3980087" cy="612321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A74F4BAB-A4B1-6F45-3520-402AF38E1D37}"/>
              </a:ext>
            </a:extLst>
          </p:cNvPr>
          <p:cNvGrpSpPr/>
          <p:nvPr/>
        </p:nvGrpSpPr>
        <p:grpSpPr>
          <a:xfrm>
            <a:off x="6443585" y="4926920"/>
            <a:ext cx="1699340" cy="1136780"/>
            <a:chOff x="6076521" y="4268755"/>
            <a:chExt cx="1699340" cy="113678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BFC0DE18-8E65-293A-3743-775A6D5F352F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6076521" y="4268755"/>
              <a:ext cx="1699340" cy="1136780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Open </a:t>
              </a:r>
              <a:r>
                <a:rPr kumimoji="0" lang="en-US" sz="1100" b="1" i="0" u="none" strike="noStrike" kern="1200" cap="none" spc="0" normalizeH="0" baseline="0" noProof="0" dirty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WebUI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 Container/Pod</a:t>
              </a:r>
            </a:p>
          </p:txBody>
        </p: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ED7A70CE-6A55-680A-B989-B1853943744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66586" y="4773241"/>
              <a:ext cx="519209" cy="519209"/>
            </a:xfrm>
            <a:prstGeom prst="rect">
              <a:avLst/>
            </a:prstGeom>
          </p:spPr>
        </p:pic>
      </p:grp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EDDD442C-B05B-66C0-1D60-E0AAD754EBA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437399" y="1643678"/>
            <a:ext cx="3473820" cy="1450908"/>
          </a:xfrm>
          <a:prstGeom prst="roundRect">
            <a:avLst>
              <a:gd name="adj" fmla="val 4128"/>
            </a:avLst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91440" tIns="45720" rIns="9144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helmrelease.yaml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(initial version)</a:t>
            </a:r>
          </a:p>
          <a:p>
            <a:pPr marL="0" marR="0" lvl="0" indent="0" algn="l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enabled: true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registry: foundryoci.azurecr.io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repository: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-models-gpu/llama-3.2-1b-cuda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tag: v1.0.0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3A752B31-E6CE-ABEB-35B0-B4B5157D21E9}"/>
              </a:ext>
            </a:extLst>
          </p:cNvPr>
          <p:cNvGrpSpPr/>
          <p:nvPr/>
        </p:nvGrpSpPr>
        <p:grpSpPr>
          <a:xfrm>
            <a:off x="5637500" y="4383596"/>
            <a:ext cx="3311508" cy="417293"/>
            <a:chOff x="5328178" y="3828457"/>
            <a:chExt cx="3311508" cy="417293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32776E48-F3BF-9DAC-7CD7-EB30A2F12C06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5328178" y="3828457"/>
              <a:ext cx="1775527" cy="417293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GitOps Kubernetes Operator (flux)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F892F001-A5ED-D3D0-F07C-1C74E8378C5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6940346" y="3884150"/>
              <a:ext cx="1699340" cy="305906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GitOps Config</a:t>
              </a:r>
            </a:p>
          </p:txBody>
        </p:sp>
      </p:grpSp>
      <p:pic>
        <p:nvPicPr>
          <p:cNvPr id="138" name="Graphic 137">
            <a:extLst>
              <a:ext uri="{FF2B5EF4-FFF2-40B4-BE49-F238E27FC236}">
                <a16:creationId xmlns:a16="http://schemas.microsoft.com/office/drawing/2014/main" id="{79AC3D37-3969-D2F9-B7C2-C48ABD51125B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3635" y="4973337"/>
            <a:ext cx="421558" cy="411480"/>
          </a:xfrm>
          <a:prstGeom prst="rect">
            <a:avLst/>
          </a:prstGeom>
          <a:effectLst/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232BBBB-1FA6-E624-3414-613F134EDBF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0329" y="3551586"/>
            <a:ext cx="435324" cy="435324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38776BFB-3277-19FE-9E66-45E538D0E7FB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2852228" y="1622673"/>
            <a:ext cx="2076790" cy="6805264"/>
          </a:xfrm>
          <a:prstGeom prst="bentConnector3">
            <a:avLst>
              <a:gd name="adj1" fmla="val 131075"/>
            </a:avLst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DD02FA3C-BBA8-4303-289E-AC6A99B2CDA4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8376" y="5660674"/>
            <a:ext cx="1631093" cy="742467"/>
          </a:xfrm>
          <a:prstGeom prst="roundRect">
            <a:avLst>
              <a:gd name="adj" fmla="val 12258"/>
            </a:avLst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91440" tIns="91440" rIns="91440" bIns="9144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User interacts with currently deployed BYO model based on existing AI OCI image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55CFBBF-8E8C-AC91-EDF3-EEEDE5AF98D5}"/>
              </a:ext>
            </a:extLst>
          </p:cNvPr>
          <p:cNvSpPr/>
          <p:nvPr/>
        </p:nvSpPr>
        <p:spPr bwMode="auto">
          <a:xfrm>
            <a:off x="350831" y="5270131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1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7D17C318-5CDC-4469-D8C2-C03DA861E7DD}"/>
              </a:ext>
            </a:extLst>
          </p:cNvPr>
          <p:cNvCxnSpPr>
            <a:cxnSpLocks/>
            <a:endCxn id="129" idx="2"/>
          </p:cNvCxnSpPr>
          <p:nvPr/>
        </p:nvCxnSpPr>
        <p:spPr>
          <a:xfrm rot="10800000">
            <a:off x="6174310" y="3094586"/>
            <a:ext cx="1532777" cy="334414"/>
          </a:xfrm>
          <a:prstGeom prst="bentConnector2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73D41DBB-D8B3-D0A8-2BBC-9C7AF0707B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07087" y="3429000"/>
            <a:ext cx="0" cy="1010289"/>
          </a:xfrm>
          <a:prstGeom prst="straightConnector1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7EC6A31D-81BC-775E-DF48-4ED8BD4C4EE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501513" y="1912195"/>
            <a:ext cx="1793508" cy="510993"/>
          </a:xfrm>
          <a:prstGeom prst="roundRect">
            <a:avLst>
              <a:gd name="adj" fmla="val 12258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txBody>
          <a:bodyPr wrap="square" lIns="91440" tIns="91440" rIns="91440" bIns="9144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llama-3.2-1b-cuda: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v2.0.0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OCI Image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3B1F1DAD-6633-97D2-3F90-F7570543C760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433927" y="1643247"/>
            <a:ext cx="3473820" cy="1450908"/>
          </a:xfrm>
          <a:prstGeom prst="roundRect">
            <a:avLst>
              <a:gd name="adj" fmla="val 4128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txBody>
          <a:bodyPr wrap="square" lIns="91440" tIns="45720" rIns="9144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helmrelease.yaml</a:t>
            </a: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enabled: true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registry: foundryoci.azurecr.io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repository: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-models-gpu/llama-3.2-1b-cuda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tag: v2.0.0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70CE2AE3-2485-EA29-5F66-A6BBA20F86B5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341312" y="2314371"/>
            <a:ext cx="1306880" cy="1013522"/>
          </a:xfrm>
          <a:prstGeom prst="bentConnector2">
            <a:avLst/>
          </a:prstGeom>
          <a:ln w="19050" cap="rnd">
            <a:solidFill>
              <a:srgbClr val="00B05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E3025D94-591B-4F83-222E-4D4796240E5B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 flipV="1">
            <a:off x="4392702" y="-2043790"/>
            <a:ext cx="2091098" cy="9465172"/>
          </a:xfrm>
          <a:prstGeom prst="bentConnector4">
            <a:avLst>
              <a:gd name="adj1" fmla="val -7660"/>
              <a:gd name="adj2" fmla="val 66075"/>
            </a:avLst>
          </a:prstGeom>
          <a:ln w="19050" cap="rnd">
            <a:solidFill>
              <a:srgbClr val="00B050"/>
            </a:solidFill>
            <a:headEnd type="arrow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8641B28-BEFC-9D3C-EEFB-7BDD662EE932}"/>
              </a:ext>
            </a:extLst>
          </p:cNvPr>
          <p:cNvSpPr txBox="1"/>
          <p:nvPr/>
        </p:nvSpPr>
        <p:spPr>
          <a:xfrm>
            <a:off x="4862759" y="3389927"/>
            <a:ext cx="2920257" cy="861774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GitOps Operator with GitOps Config listening to repository updates.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 release manifest is currently pointing to the exiting OCI 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v1.0.0 image tag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78D4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C961C45E-CE26-67D3-CF43-4593C42ADDF7}"/>
              </a:ext>
            </a:extLst>
          </p:cNvPr>
          <p:cNvSpPr/>
          <p:nvPr/>
        </p:nvSpPr>
        <p:spPr bwMode="auto">
          <a:xfrm>
            <a:off x="4842134" y="3419321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5063E78-0DF8-35E8-8E92-70ED5575C315}"/>
              </a:ext>
            </a:extLst>
          </p:cNvPr>
          <p:cNvSpPr txBox="1"/>
          <p:nvPr/>
        </p:nvSpPr>
        <p:spPr>
          <a:xfrm>
            <a:off x="511976" y="3714096"/>
            <a:ext cx="4083838" cy="523220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User (or CI) pushes 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new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v2.0.0 AI OCI image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to ACR and update </a:t>
            </a:r>
            <a:r>
              <a:rPr kumimoji="0" lang="en-US" sz="11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helmrelease.yaml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on the repository with the new tag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62388CE4-1215-8D2E-25C0-C0270CDF9272}"/>
              </a:ext>
            </a:extLst>
          </p:cNvPr>
          <p:cNvSpPr/>
          <p:nvPr/>
        </p:nvSpPr>
        <p:spPr bwMode="auto">
          <a:xfrm>
            <a:off x="3781129" y="3514487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3b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262CBA64-DCA2-C287-66D1-8226EB9DB7F6}"/>
              </a:ext>
            </a:extLst>
          </p:cNvPr>
          <p:cNvSpPr/>
          <p:nvPr/>
        </p:nvSpPr>
        <p:spPr bwMode="auto">
          <a:xfrm>
            <a:off x="350830" y="3074985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3a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9D936C8-9E58-5926-6E41-F881821A40D4}"/>
              </a:ext>
            </a:extLst>
          </p:cNvPr>
          <p:cNvCxnSpPr>
            <a:cxnSpLocks/>
            <a:stCxn id="135" idx="0"/>
            <a:endCxn id="12" idx="2"/>
          </p:cNvCxnSpPr>
          <p:nvPr/>
        </p:nvCxnSpPr>
        <p:spPr>
          <a:xfrm rot="5400000" flipH="1" flipV="1">
            <a:off x="8462520" y="2730973"/>
            <a:ext cx="1345134" cy="2071499"/>
          </a:xfrm>
          <a:prstGeom prst="bentConnector3">
            <a:avLst>
              <a:gd name="adj1" fmla="val 74971"/>
            </a:avLst>
          </a:prstGeom>
          <a:ln w="19050" cap="rnd">
            <a:solidFill>
              <a:srgbClr val="00B050"/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C98AD3C-A534-CC68-416E-2B48EBD642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911219" y="2368701"/>
            <a:ext cx="522708" cy="431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ash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>
            <a:extLst>
              <a:ext uri="{FF2B5EF4-FFF2-40B4-BE49-F238E27FC236}">
                <a16:creationId xmlns:a16="http://schemas.microsoft.com/office/drawing/2014/main" id="{C0E56913-E7E4-ACFF-93A1-C58AC4607F20}"/>
              </a:ext>
            </a:extLst>
          </p:cNvPr>
          <p:cNvSpPr txBox="1"/>
          <p:nvPr/>
        </p:nvSpPr>
        <p:spPr>
          <a:xfrm>
            <a:off x="8077076" y="3443873"/>
            <a:ext cx="3405312" cy="692497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GitOps Operator, using the GitOps Config picking up update on the repository and initiate a rolling upgrade of the pod incl. the 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new v2.0.0 model files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6" name="Oval 35">
            <a:extLst>
              <a:ext uri="{FF2B5EF4-FFF2-40B4-BE49-F238E27FC236}">
                <a16:creationId xmlns:a16="http://schemas.microsoft.com/office/drawing/2014/main" id="{9E0BF401-D08B-3203-162A-8F0065A80EEE}"/>
              </a:ext>
            </a:extLst>
          </p:cNvPr>
          <p:cNvSpPr/>
          <p:nvPr/>
        </p:nvSpPr>
        <p:spPr bwMode="auto">
          <a:xfrm>
            <a:off x="11445049" y="3651647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4</a:t>
            </a:r>
          </a:p>
        </p:txBody>
      </p:sp>
      <p:grpSp>
        <p:nvGrpSpPr>
          <p:cNvPr id="37" name="Group 36">
            <a:extLst>
              <a:ext uri="{FF2B5EF4-FFF2-40B4-BE49-F238E27FC236}">
                <a16:creationId xmlns:a16="http://schemas.microsoft.com/office/drawing/2014/main" id="{5A3F9462-4EEE-EE79-F764-64CF61BE39B9}"/>
              </a:ext>
            </a:extLst>
          </p:cNvPr>
          <p:cNvGrpSpPr/>
          <p:nvPr/>
        </p:nvGrpSpPr>
        <p:grpSpPr>
          <a:xfrm>
            <a:off x="9102823" y="4383596"/>
            <a:ext cx="2856471" cy="2223429"/>
            <a:chOff x="2700199" y="4268756"/>
            <a:chExt cx="2856471" cy="2223429"/>
          </a:xfrm>
        </p:grpSpPr>
        <p:sp>
          <p:nvSpPr>
            <p:cNvPr id="38" name="Rectangle: Rounded Corners 37">
              <a:extLst>
                <a:ext uri="{FF2B5EF4-FFF2-40B4-BE49-F238E27FC236}">
                  <a16:creationId xmlns:a16="http://schemas.microsoft.com/office/drawing/2014/main" id="{FD60E6ED-0B6F-74EC-33EC-641D53839DC7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2700199" y="4268756"/>
              <a:ext cx="2856471" cy="2223429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Foundry Local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Container/Pod</a:t>
              </a:r>
            </a:p>
          </p:txBody>
        </p:sp>
        <p:pic>
          <p:nvPicPr>
            <p:cNvPr id="40" name="Picture 39" descr="A blue and pink ribbon">
              <a:extLst>
                <a:ext uri="{FF2B5EF4-FFF2-40B4-BE49-F238E27FC236}">
                  <a16:creationId xmlns:a16="http://schemas.microsoft.com/office/drawing/2014/main" id="{F11CDA73-0EF6-1F4C-6370-2ACC59F0D674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599" y="4349472"/>
              <a:ext cx="314788" cy="314788"/>
            </a:xfrm>
            <a:prstGeom prst="rect">
              <a:avLst/>
            </a:prstGeom>
          </p:spPr>
        </p:pic>
        <p:sp>
          <p:nvSpPr>
            <p:cNvPr id="41" name="Rectangle: Rounded Corners 40">
              <a:extLst>
                <a:ext uri="{FF2B5EF4-FFF2-40B4-BE49-F238E27FC236}">
                  <a16:creationId xmlns:a16="http://schemas.microsoft.com/office/drawing/2014/main" id="{F04C02F7-6E53-5E7A-EC31-A1BE6BA7B27D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3044387" y="4790074"/>
              <a:ext cx="2168095" cy="314789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Foundry Local Inference server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C89439AE-F7A6-A0D4-382D-DE74C42CAD8E}"/>
                </a:ext>
              </a:extLst>
            </p:cNvPr>
            <p:cNvGrpSpPr/>
            <p:nvPr/>
          </p:nvGrpSpPr>
          <p:grpSpPr>
            <a:xfrm>
              <a:off x="2811616" y="5480040"/>
              <a:ext cx="2633635" cy="922980"/>
              <a:chOff x="4195163" y="4655475"/>
              <a:chExt cx="2633635" cy="922980"/>
            </a:xfrm>
          </p:grpSpPr>
          <p:sp>
            <p:nvSpPr>
              <p:cNvPr id="46" name="Rectangle: Rounded Corners 45">
                <a:extLst>
                  <a:ext uri="{FF2B5EF4-FFF2-40B4-BE49-F238E27FC236}">
                    <a16:creationId xmlns:a16="http://schemas.microsoft.com/office/drawing/2014/main" id="{1C91924E-6F0D-CC9E-0B88-CD556AB8B41C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4195163" y="4655475"/>
                <a:ext cx="2633635" cy="922980"/>
              </a:xfrm>
              <a:prstGeom prst="roundRect">
                <a:avLst>
                  <a:gd name="adj" fmla="val 448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91440" tIns="45720" rIns="91440" bIns="91440" rtlCol="0" anchor="t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Foundry Local models cache directory</a:t>
                </a:r>
              </a:p>
            </p:txBody>
          </p:sp>
          <p:sp>
            <p:nvSpPr>
              <p:cNvPr id="49" name="Rectangle: Rounded Corners 48">
                <a:extLst>
                  <a:ext uri="{FF2B5EF4-FFF2-40B4-BE49-F238E27FC236}">
                    <a16:creationId xmlns:a16="http://schemas.microsoft.com/office/drawing/2014/main" id="{382E5188-917C-D651-E9E3-151ED43BCFB2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4260212" y="4980589"/>
                <a:ext cx="2503535" cy="510993"/>
              </a:xfrm>
              <a:prstGeom prst="roundRect">
                <a:avLst>
                  <a:gd name="adj" fmla="val 12258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  <a:prstDash val="dash"/>
              </a:ln>
            </p:spPr>
            <p:txBody>
              <a:bodyPr wrap="square" lIns="91440" tIns="91440" rIns="91440" bIns="91440" rtlCol="0" anchor="ctr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llama-3.2-1b-cuda: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v2.0.0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model files</a:t>
                </a:r>
              </a:p>
            </p:txBody>
          </p:sp>
        </p:grpSp>
        <p:cxnSp>
          <p:nvCxnSpPr>
            <p:cNvPr id="44" name="Straight Arrow Connector 43">
              <a:extLst>
                <a:ext uri="{FF2B5EF4-FFF2-40B4-BE49-F238E27FC236}">
                  <a16:creationId xmlns:a16="http://schemas.microsoft.com/office/drawing/2014/main" id="{3F3DE0A6-F1B9-C9D8-88D8-CF7760374B7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46" idx="0"/>
              <a:endCxn id="41" idx="2"/>
            </p:cNvCxnSpPr>
            <p:nvPr/>
          </p:nvCxnSpPr>
          <p:spPr>
            <a:xfrm flipV="1">
              <a:off x="4128434" y="5104863"/>
              <a:ext cx="1" cy="375177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D1B82B60-8F15-6736-A1F7-A0F0FA6A1842}"/>
                </a:ext>
              </a:extLst>
            </p:cNvPr>
            <p:cNvSpPr txBox="1"/>
            <p:nvPr/>
          </p:nvSpPr>
          <p:spPr>
            <a:xfrm>
              <a:off x="4208568" y="5116454"/>
              <a:ext cx="1171632" cy="353943"/>
            </a:xfrm>
            <a:prstGeom prst="rect">
              <a:avLst/>
            </a:prstGeom>
            <a:noFill/>
          </p:spPr>
          <p:txBody>
            <a:bodyPr wrap="square" tIns="91440" rIns="91440" bIns="9144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Loading model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50" name="Straight Arrow Connector 49">
            <a:extLst>
              <a:ext uri="{FF2B5EF4-FFF2-40B4-BE49-F238E27FC236}">
                <a16:creationId xmlns:a16="http://schemas.microsoft.com/office/drawing/2014/main" id="{6FF66422-12EC-7F8F-DFD4-A3950C208D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38" idx="1"/>
          </p:cNvCxnSpPr>
          <p:nvPr/>
        </p:nvCxnSpPr>
        <p:spPr>
          <a:xfrm flipH="1" flipV="1">
            <a:off x="8142925" y="5495310"/>
            <a:ext cx="959898" cy="1"/>
          </a:xfrm>
          <a:prstGeom prst="straightConnector1">
            <a:avLst/>
          </a:prstGeom>
          <a:ln w="19050" cap="rnd">
            <a:solidFill>
              <a:srgbClr val="00B050"/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2D18970C-3487-8151-665D-3FCB66E556D0}"/>
              </a:ext>
            </a:extLst>
          </p:cNvPr>
          <p:cNvSpPr txBox="1"/>
          <p:nvPr/>
        </p:nvSpPr>
        <p:spPr>
          <a:xfrm>
            <a:off x="8130193" y="4969684"/>
            <a:ext cx="959897" cy="523220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OpenAI API endpoint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pic>
        <p:nvPicPr>
          <p:cNvPr id="53" name="Picture 52" descr="GitHub logo featuring a black silhouette of a cat with a curled tail inside a circle, positioned to the left of the text &quot;GitHub&quot; in bold, black letters. The logo represents the popular platform for version control and collaboration.&#10;&#10;AI-generated content may be incorrect.">
            <a:extLst>
              <a:ext uri="{FF2B5EF4-FFF2-40B4-BE49-F238E27FC236}">
                <a16:creationId xmlns:a16="http://schemas.microsoft.com/office/drawing/2014/main" id="{93EF1024-16D1-0C89-85E2-E4A14D10A7F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99" y="997232"/>
            <a:ext cx="948426" cy="351550"/>
          </a:xfrm>
          <a:prstGeom prst="rect">
            <a:avLst/>
          </a:prstGeom>
        </p:spPr>
      </p:pic>
      <p:sp>
        <p:nvSpPr>
          <p:cNvPr id="16" name="Title 6">
            <a:extLst>
              <a:ext uri="{FF2B5EF4-FFF2-40B4-BE49-F238E27FC236}">
                <a16:creationId xmlns:a16="http://schemas.microsoft.com/office/drawing/2014/main" id="{65D5ADCE-DFDB-38E3-8B3B-27F4738AD375}"/>
              </a:ext>
            </a:extLst>
          </p:cNvPr>
          <p:cNvSpPr txBox="1">
            <a:spLocks/>
          </p:cNvSpPr>
          <p:nvPr/>
        </p:nvSpPr>
        <p:spPr>
          <a:xfrm>
            <a:off x="428702" y="43048"/>
            <a:ext cx="11334596" cy="5665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Demo Architecture – Foundry Local BYO GPU Model via Arc-enabled Kubernetes with GitOps</a:t>
            </a:r>
          </a:p>
        </p:txBody>
      </p:sp>
    </p:spTree>
    <p:extLst>
      <p:ext uri="{BB962C8B-B14F-4D97-AF65-F5344CB8AC3E}">
        <p14:creationId xmlns:p14="http://schemas.microsoft.com/office/powerpoint/2010/main" val="1581977416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F909B4-F8CF-5875-40CD-B886F533F1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Rectangle: Rounded Corners 136">
            <a:extLst>
              <a:ext uri="{FF2B5EF4-FFF2-40B4-BE49-F238E27FC236}">
                <a16:creationId xmlns:a16="http://schemas.microsoft.com/office/drawing/2014/main" id="{966DCAF3-0081-344F-0C70-5B896B4EB41C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119451" y="4247569"/>
            <a:ext cx="11005453" cy="2557558"/>
          </a:xfrm>
          <a:prstGeom prst="roundRect">
            <a:avLst>
              <a:gd name="adj" fmla="val 2301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/>
            </a:solidFill>
          </a:ln>
        </p:spPr>
        <p:txBody>
          <a:bodyPr wrap="square" lIns="91440" tIns="45720" rIns="960120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Arc-enabled Kubernetes cluster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(with NVIDIA GPU)</a:t>
            </a:r>
          </a:p>
        </p:txBody>
      </p:sp>
      <p:sp>
        <p:nvSpPr>
          <p:cNvPr id="132" name="Rectangle: Rounded Corners 131">
            <a:extLst>
              <a:ext uri="{FF2B5EF4-FFF2-40B4-BE49-F238E27FC236}">
                <a16:creationId xmlns:a16="http://schemas.microsoft.com/office/drawing/2014/main" id="{2C9EA3BF-D327-E893-AE6C-2A022476C563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236099" y="961281"/>
            <a:ext cx="7880710" cy="2331843"/>
          </a:xfrm>
          <a:prstGeom prst="roundRect">
            <a:avLst>
              <a:gd name="adj" fmla="val 3473"/>
            </a:avLst>
          </a:prstGeom>
          <a:solidFill>
            <a:schemeClr val="bg1">
              <a:lumMod val="95000"/>
            </a:schemeClr>
          </a:solidFill>
          <a:ln>
            <a:solidFill>
              <a:schemeClr val="tx1">
                <a:lumMod val="75000"/>
                <a:lumOff val="25000"/>
              </a:schemeClr>
            </a:solidFill>
          </a:ln>
        </p:spPr>
        <p:txBody>
          <a:bodyPr wrap="square" lIns="91440" tIns="45720" rIns="9144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GitOps Kubernetes manifest source code repository</a:t>
            </a:r>
          </a:p>
        </p:txBody>
      </p:sp>
      <p:grpSp>
        <p:nvGrpSpPr>
          <p:cNvPr id="130" name="Group 129">
            <a:extLst>
              <a:ext uri="{FF2B5EF4-FFF2-40B4-BE49-F238E27FC236}">
                <a16:creationId xmlns:a16="http://schemas.microsoft.com/office/drawing/2014/main" id="{53BE40B0-7F3C-195A-3934-2E29D7A5AD5E}"/>
              </a:ext>
            </a:extLst>
          </p:cNvPr>
          <p:cNvGrpSpPr/>
          <p:nvPr/>
        </p:nvGrpSpPr>
        <p:grpSpPr>
          <a:xfrm>
            <a:off x="1119451" y="961281"/>
            <a:ext cx="2557634" cy="2331843"/>
            <a:chOff x="1309113" y="1027177"/>
            <a:chExt cx="2557634" cy="2331843"/>
          </a:xfrm>
        </p:grpSpPr>
        <p:sp>
          <p:nvSpPr>
            <p:cNvPr id="2" name="Rectangle: Rounded Corners 1">
              <a:extLst>
                <a:ext uri="{FF2B5EF4-FFF2-40B4-BE49-F238E27FC236}">
                  <a16:creationId xmlns:a16="http://schemas.microsoft.com/office/drawing/2014/main" id="{A8FA8A3D-6EFC-6067-7195-4A4F29D267DB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309113" y="1027177"/>
              <a:ext cx="2557634" cy="2331843"/>
            </a:xfrm>
            <a:prstGeom prst="roundRect">
              <a:avLst>
                <a:gd name="adj" fmla="val 3473"/>
              </a:avLst>
            </a:prstGeom>
            <a:solidFill>
              <a:schemeClr val="bg1">
                <a:lumMod val="95000"/>
              </a:schemeClr>
            </a:solidFill>
            <a:ln>
              <a:solidFill>
                <a:schemeClr val="tx1">
                  <a:lumMod val="75000"/>
                  <a:lumOff val="25000"/>
                </a:schemeClr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User-owned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Azure Container Registry</a:t>
              </a:r>
            </a:p>
          </p:txBody>
        </p: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A657E07E-EC55-A65A-EECB-6CEFD8BF7CAE}"/>
                </a:ext>
              </a:extLst>
            </p:cNvPr>
            <p:cNvGrpSpPr/>
            <p:nvPr/>
          </p:nvGrpSpPr>
          <p:grpSpPr>
            <a:xfrm>
              <a:off x="1421603" y="1601054"/>
              <a:ext cx="2332653" cy="1614898"/>
              <a:chOff x="5648131" y="2465690"/>
              <a:chExt cx="2332653" cy="1614898"/>
            </a:xfrm>
          </p:grpSpPr>
          <p:sp>
            <p:nvSpPr>
              <p:cNvPr id="4" name="Rectangle: Rounded Corners 3">
                <a:extLst>
                  <a:ext uri="{FF2B5EF4-FFF2-40B4-BE49-F238E27FC236}">
                    <a16:creationId xmlns:a16="http://schemas.microsoft.com/office/drawing/2014/main" id="{422C5696-D96B-7EA8-F36D-A38029A13BCC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5648131" y="2465690"/>
                <a:ext cx="2332653" cy="1614898"/>
              </a:xfrm>
              <a:prstGeom prst="roundRect">
                <a:avLst>
                  <a:gd name="adj" fmla="val 4128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91440" tIns="45720" rIns="91440" bIns="91440" rtlCol="0" anchor="t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AI OCI</a:t>
                </a:r>
                <a:r>
                  <a:rPr kumimoji="0" lang="he-IL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Artifacts</a:t>
                </a:r>
              </a:p>
            </p:txBody>
          </p:sp>
          <p:pic>
            <p:nvPicPr>
              <p:cNvPr id="6" name="Graphic 5">
                <a:extLst>
                  <a:ext uri="{FF2B5EF4-FFF2-40B4-BE49-F238E27FC236}">
                    <a16:creationId xmlns:a16="http://schemas.microsoft.com/office/drawing/2014/main" id="{AC371839-ED06-1628-1F71-99A564CF8D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96DAC541-7B7A-43D3-8B79-37D633B846F1}">
                    <asvg:svgBlip xmlns:asvg="http://schemas.microsoft.com/office/drawing/2016/SVG/main" r:embed="rId3"/>
                  </a:ext>
                </a:extLst>
              </a:blip>
              <a:stretch>
                <a:fillRect/>
              </a:stretch>
            </p:blipFill>
            <p:spPr>
              <a:xfrm>
                <a:off x="5681474" y="2481774"/>
                <a:ext cx="280017" cy="280017"/>
              </a:xfrm>
              <a:prstGeom prst="rect">
                <a:avLst/>
              </a:prstGeom>
            </p:spPr>
          </p:pic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29E487D3-41C0-1B32-71CA-CD2E6351618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344300" y="1079382"/>
              <a:ext cx="365760" cy="365760"/>
            </a:xfrm>
            <a:prstGeom prst="rect">
              <a:avLst/>
            </a:prstGeom>
          </p:spPr>
        </p:pic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AEEFD8C3-2EA1-1DB1-83C5-72005D230621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1691175" y="2574428"/>
              <a:ext cx="1793508" cy="510993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accent2">
                  <a:lumMod val="60000"/>
                  <a:lumOff val="40000"/>
                </a:schemeClr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llama-3.2-1b-cuda: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78D4">
                      <a:lumMod val="60000"/>
                      <a:lumOff val="40000"/>
                    </a:srgbClr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v1.0.0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OCI Image</a:t>
              </a:r>
            </a:p>
          </p:txBody>
        </p:sp>
      </p:grpSp>
      <p:pic>
        <p:nvPicPr>
          <p:cNvPr id="106" name="Graphic 105">
            <a:extLst>
              <a:ext uri="{FF2B5EF4-FFF2-40B4-BE49-F238E27FC236}">
                <a16:creationId xmlns:a16="http://schemas.microsoft.com/office/drawing/2014/main" id="{BEC8F92F-BA32-1DC0-279A-BB78C2FCF74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844876" y="2522660"/>
            <a:ext cx="3980087" cy="612321"/>
          </a:xfrm>
          <a:prstGeom prst="rect">
            <a:avLst/>
          </a:prstGeom>
        </p:spPr>
      </p:pic>
      <p:grpSp>
        <p:nvGrpSpPr>
          <p:cNvPr id="116" name="Group 115">
            <a:extLst>
              <a:ext uri="{FF2B5EF4-FFF2-40B4-BE49-F238E27FC236}">
                <a16:creationId xmlns:a16="http://schemas.microsoft.com/office/drawing/2014/main" id="{59BCF0CA-85E0-2D92-570B-68805E416837}"/>
              </a:ext>
            </a:extLst>
          </p:cNvPr>
          <p:cNvGrpSpPr/>
          <p:nvPr/>
        </p:nvGrpSpPr>
        <p:grpSpPr>
          <a:xfrm>
            <a:off x="6443585" y="4926920"/>
            <a:ext cx="1699340" cy="1136780"/>
            <a:chOff x="6076521" y="4268755"/>
            <a:chExt cx="1699340" cy="1136780"/>
          </a:xfrm>
        </p:grpSpPr>
        <p:sp>
          <p:nvSpPr>
            <p:cNvPr id="115" name="Rectangle: Rounded Corners 114">
              <a:extLst>
                <a:ext uri="{FF2B5EF4-FFF2-40B4-BE49-F238E27FC236}">
                  <a16:creationId xmlns:a16="http://schemas.microsoft.com/office/drawing/2014/main" id="{81EAF0BB-D8EE-2B72-23F0-557E3BA4E575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6076521" y="4268755"/>
              <a:ext cx="1699340" cy="1136780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Open </a:t>
              </a:r>
              <a:r>
                <a:rPr kumimoji="0" lang="en-US" sz="1100" b="1" i="0" u="none" strike="noStrike" kern="1200" cap="none" spc="0" normalizeH="0" baseline="0" noProof="0" dirty="0" err="1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WebUI</a:t>
              </a: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 Container/Pod</a:t>
              </a:r>
            </a:p>
          </p:txBody>
        </p:sp>
        <p:pic>
          <p:nvPicPr>
            <p:cNvPr id="114" name="Graphic 113">
              <a:extLst>
                <a:ext uri="{FF2B5EF4-FFF2-40B4-BE49-F238E27FC236}">
                  <a16:creationId xmlns:a16="http://schemas.microsoft.com/office/drawing/2014/main" id="{99BB30FA-5A2A-DCCB-7D37-EA232A8E4AD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66586" y="4773241"/>
              <a:ext cx="519209" cy="519209"/>
            </a:xfrm>
            <a:prstGeom prst="rect">
              <a:avLst/>
            </a:prstGeom>
          </p:spPr>
        </p:pic>
      </p:grpSp>
      <p:sp>
        <p:nvSpPr>
          <p:cNvPr id="129" name="Rectangle: Rounded Corners 128">
            <a:extLst>
              <a:ext uri="{FF2B5EF4-FFF2-40B4-BE49-F238E27FC236}">
                <a16:creationId xmlns:a16="http://schemas.microsoft.com/office/drawing/2014/main" id="{FF0A15B7-F015-B49F-4126-462CABB84ED8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4437399" y="1643678"/>
            <a:ext cx="3473820" cy="1450908"/>
          </a:xfrm>
          <a:prstGeom prst="roundRect">
            <a:avLst>
              <a:gd name="adj" fmla="val 4128"/>
            </a:avLst>
          </a:prstGeom>
          <a:solidFill>
            <a:schemeClr val="bg1"/>
          </a:solidFill>
          <a:ln>
            <a:solidFill>
              <a:schemeClr val="accent2">
                <a:lumMod val="60000"/>
                <a:lumOff val="40000"/>
              </a:schemeClr>
            </a:solidFill>
          </a:ln>
        </p:spPr>
        <p:txBody>
          <a:bodyPr wrap="square" lIns="91440" tIns="45720" rIns="9144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helmrelease.yaml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(initial version)</a:t>
            </a:r>
          </a:p>
          <a:p>
            <a:pPr marL="0" marR="0" lvl="0" indent="0" algn="l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enabled: true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registry: foundryoci.azurecr.io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repository: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-models-gpu/llama-3.2-1b-cuda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tag: v1.0.0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</p:txBody>
      </p:sp>
      <p:grpSp>
        <p:nvGrpSpPr>
          <p:cNvPr id="136" name="Group 135">
            <a:extLst>
              <a:ext uri="{FF2B5EF4-FFF2-40B4-BE49-F238E27FC236}">
                <a16:creationId xmlns:a16="http://schemas.microsoft.com/office/drawing/2014/main" id="{06FDB0B2-CF8D-8AE2-8C17-C3D3C7C2ADBE}"/>
              </a:ext>
            </a:extLst>
          </p:cNvPr>
          <p:cNvGrpSpPr/>
          <p:nvPr/>
        </p:nvGrpSpPr>
        <p:grpSpPr>
          <a:xfrm>
            <a:off x="5637500" y="4383596"/>
            <a:ext cx="3311508" cy="417293"/>
            <a:chOff x="5328178" y="3828457"/>
            <a:chExt cx="3311508" cy="417293"/>
          </a:xfrm>
        </p:grpSpPr>
        <p:sp>
          <p:nvSpPr>
            <p:cNvPr id="134" name="Rectangle: Rounded Corners 133">
              <a:extLst>
                <a:ext uri="{FF2B5EF4-FFF2-40B4-BE49-F238E27FC236}">
                  <a16:creationId xmlns:a16="http://schemas.microsoft.com/office/drawing/2014/main" id="{523E7C38-DE4E-96E4-D6BE-3915EF99697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5328178" y="3828457"/>
              <a:ext cx="1775527" cy="417293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GitOps Kubernetes Operator (flux)</a:t>
              </a:r>
            </a:p>
          </p:txBody>
        </p:sp>
        <p:sp>
          <p:nvSpPr>
            <p:cNvPr id="135" name="Rectangle: Rounded Corners 134">
              <a:extLst>
                <a:ext uri="{FF2B5EF4-FFF2-40B4-BE49-F238E27FC236}">
                  <a16:creationId xmlns:a16="http://schemas.microsoft.com/office/drawing/2014/main" id="{D45C2170-3021-DD78-B253-C29A06623024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6940346" y="3884150"/>
              <a:ext cx="1699340" cy="305906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GitOps Config</a:t>
              </a:r>
            </a:p>
          </p:txBody>
        </p:sp>
      </p:grpSp>
      <p:pic>
        <p:nvPicPr>
          <p:cNvPr id="138" name="Graphic 137">
            <a:extLst>
              <a:ext uri="{FF2B5EF4-FFF2-40B4-BE49-F238E27FC236}">
                <a16:creationId xmlns:a16="http://schemas.microsoft.com/office/drawing/2014/main" id="{1FCCEAAD-6409-BDCE-40A5-8FC363DEE9EC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63635" y="4973337"/>
            <a:ext cx="421558" cy="411480"/>
          </a:xfrm>
          <a:prstGeom prst="rect">
            <a:avLst/>
          </a:prstGeom>
          <a:effectLst/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E6D5396-7A8D-C63A-7FDC-F5D4625A674E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270329" y="3551586"/>
            <a:ext cx="435324" cy="435324"/>
          </a:xfrm>
          <a:prstGeom prst="rect">
            <a:avLst/>
          </a:prstGeom>
        </p:spPr>
      </p:pic>
      <p:cxnSp>
        <p:nvCxnSpPr>
          <p:cNvPr id="5" name="Connector: Elbow 4">
            <a:extLst>
              <a:ext uri="{FF2B5EF4-FFF2-40B4-BE49-F238E27FC236}">
                <a16:creationId xmlns:a16="http://schemas.microsoft.com/office/drawing/2014/main" id="{A3805A22-A107-C462-3DD7-0F591973C053}"/>
              </a:ext>
            </a:extLst>
          </p:cNvPr>
          <p:cNvCxnSpPr>
            <a:cxnSpLocks/>
            <a:stCxn id="3" idx="2"/>
          </p:cNvCxnSpPr>
          <p:nvPr/>
        </p:nvCxnSpPr>
        <p:spPr>
          <a:xfrm rot="16200000" flipH="1">
            <a:off x="2852228" y="1622673"/>
            <a:ext cx="2076790" cy="6805264"/>
          </a:xfrm>
          <a:prstGeom prst="bentConnector3">
            <a:avLst>
              <a:gd name="adj1" fmla="val 131075"/>
            </a:avLst>
          </a:prstGeom>
          <a:ln w="19050" cap="rnd">
            <a:solidFill>
              <a:srgbClr val="00B05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ectangle: Rounded Corners 6">
            <a:extLst>
              <a:ext uri="{FF2B5EF4-FFF2-40B4-BE49-F238E27FC236}">
                <a16:creationId xmlns:a16="http://schemas.microsoft.com/office/drawing/2014/main" id="{A2D83678-C9CE-C04C-E5BF-19D3B732B51D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68376" y="5660674"/>
            <a:ext cx="1631093" cy="742467"/>
          </a:xfrm>
          <a:prstGeom prst="roundRect">
            <a:avLst>
              <a:gd name="adj" fmla="val 12258"/>
            </a:avLst>
          </a:prstGeom>
          <a:solidFill>
            <a:schemeClr val="bg1"/>
          </a:solidFill>
          <a:ln>
            <a:solidFill>
              <a:srgbClr val="00B050"/>
            </a:solidFill>
          </a:ln>
        </p:spPr>
        <p:txBody>
          <a:bodyPr wrap="square" lIns="91440" tIns="91440" rIns="91440" bIns="9144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User interacts with the newly deployed BYO model based on new AI OCI image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272E1FEE-D065-F3EC-5F58-897F035A92AA}"/>
              </a:ext>
            </a:extLst>
          </p:cNvPr>
          <p:cNvSpPr/>
          <p:nvPr/>
        </p:nvSpPr>
        <p:spPr bwMode="auto">
          <a:xfrm>
            <a:off x="350831" y="5270131"/>
            <a:ext cx="274320" cy="274320"/>
          </a:xfrm>
          <a:prstGeom prst="ellipse">
            <a:avLst/>
          </a:prstGeom>
          <a:solidFill>
            <a:srgbClr val="00B050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5</a:t>
            </a:r>
          </a:p>
        </p:txBody>
      </p:sp>
      <p:cxnSp>
        <p:nvCxnSpPr>
          <p:cNvPr id="10" name="Connector: Elbow 9">
            <a:extLst>
              <a:ext uri="{FF2B5EF4-FFF2-40B4-BE49-F238E27FC236}">
                <a16:creationId xmlns:a16="http://schemas.microsoft.com/office/drawing/2014/main" id="{CC8A33B2-EB5B-AEB3-4191-0535E9D74B1B}"/>
              </a:ext>
            </a:extLst>
          </p:cNvPr>
          <p:cNvCxnSpPr>
            <a:cxnSpLocks/>
            <a:endCxn id="129" idx="2"/>
          </p:cNvCxnSpPr>
          <p:nvPr/>
        </p:nvCxnSpPr>
        <p:spPr>
          <a:xfrm rot="10800000">
            <a:off x="6174310" y="3094586"/>
            <a:ext cx="1532777" cy="334414"/>
          </a:xfrm>
          <a:prstGeom prst="bentConnector2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E5E535CB-C392-E7F9-BF25-BD9BF8B5C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707087" y="3429000"/>
            <a:ext cx="0" cy="1010289"/>
          </a:xfrm>
          <a:prstGeom prst="straightConnector1">
            <a:avLst/>
          </a:prstGeom>
          <a:ln w="19050" cap="rnd">
            <a:solidFill>
              <a:schemeClr val="accent2">
                <a:lumMod val="60000"/>
                <a:lumOff val="40000"/>
              </a:schemeClr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: Rounded Corners 10">
            <a:extLst>
              <a:ext uri="{FF2B5EF4-FFF2-40B4-BE49-F238E27FC236}">
                <a16:creationId xmlns:a16="http://schemas.microsoft.com/office/drawing/2014/main" id="{3E791EEB-9018-CE74-AD20-F04BF27571BE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1501513" y="1912195"/>
            <a:ext cx="1793508" cy="510993"/>
          </a:xfrm>
          <a:prstGeom prst="roundRect">
            <a:avLst>
              <a:gd name="adj" fmla="val 12258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txBody>
          <a:bodyPr wrap="square" lIns="91440" tIns="91440" rIns="91440" bIns="91440" rtlCol="0" anchor="ctr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llama-3.2-1b-cuda: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v2.0.0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OCI Image</a:t>
            </a: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675DE3CC-1DEB-5ECB-91B2-0DC7F6F2E92B}"/>
              </a:ext>
              <a:ext uri="{C183D7F6-B498-43B3-948B-1728B52AA6E4}">
                <adec:decorative xmlns:adec="http://schemas.microsoft.com/office/drawing/2017/decorative" val="0"/>
              </a:ext>
            </a:extLst>
          </p:cNvPr>
          <p:cNvSpPr/>
          <p:nvPr/>
        </p:nvSpPr>
        <p:spPr bwMode="auto">
          <a:xfrm>
            <a:off x="8433927" y="1643247"/>
            <a:ext cx="3473820" cy="1450908"/>
          </a:xfrm>
          <a:prstGeom prst="roundRect">
            <a:avLst>
              <a:gd name="adj" fmla="val 4128"/>
            </a:avLst>
          </a:prstGeom>
          <a:solidFill>
            <a:schemeClr val="bg1"/>
          </a:solidFill>
          <a:ln>
            <a:solidFill>
              <a:srgbClr val="00B050"/>
            </a:solidFill>
            <a:prstDash val="dash"/>
          </a:ln>
        </p:spPr>
        <p:txBody>
          <a:bodyPr wrap="square" lIns="91440" tIns="45720" rIns="91440" bIns="91440" rtlCol="0" anchor="t" anchorCtr="0">
            <a:noAutofit/>
          </a:bodyPr>
          <a:lstStyle>
            <a:defPPr>
              <a:defRPr lang="en-US"/>
            </a:defPPr>
            <a:lvl1pPr marL="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58814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71762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76440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435252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94066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152877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11691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870503" algn="l" defTabSz="717626" rtl="0" eaLnBrk="1" latinLnBrk="0" hangingPunct="1">
              <a:defRPr sz="1413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helmrelease.yaml</a:t>
            </a:r>
            <a:endParaRPr kumimoji="0" lang="en-US" sz="1100" b="1" i="0" u="none" strike="noStrike" kern="1200" cap="none" spc="0" normalizeH="0" baseline="0" noProof="0" dirty="0">
              <a:ln w="3175">
                <a:noFill/>
              </a:ln>
              <a:solidFill>
                <a:srgbClr val="000000"/>
              </a:solidFill>
              <a:effectLst/>
              <a:uLnTx/>
              <a:uFillTx/>
              <a:latin typeface="Segoe UI Variable Display Semib" pitchFamily="2" charset="0"/>
              <a:ea typeface="+mn-ea"/>
              <a:cs typeface="Segoe UI" panose="020B0502040204020203" pitchFamily="34" charset="0"/>
            </a:endParaRPr>
          </a:p>
          <a:p>
            <a:pPr marL="0" marR="0" lvl="0" indent="0" algn="l" defTabSz="541895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881290" algn="l"/>
              </a:tabLst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: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enabled: true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registry: foundryoci.azurecr.io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repository: </a:t>
            </a:r>
            <a:r>
              <a:rPr kumimoji="0" lang="en-US" sz="1100" b="1" i="1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byo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-models-gpu/llama-3.2-1b-cuda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        </a:t>
            </a:r>
            <a:r>
              <a:rPr kumimoji="0" lang="en-US" sz="1100" b="1" i="1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tag: v2.0.0</a:t>
            </a:r>
          </a:p>
          <a:p>
            <a:pPr marL="0" marR="0" lvl="0" indent="0" algn="l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…</a:t>
            </a:r>
          </a:p>
        </p:txBody>
      </p:sp>
      <p:cxnSp>
        <p:nvCxnSpPr>
          <p:cNvPr id="14" name="Connector: Elbow 13">
            <a:extLst>
              <a:ext uri="{FF2B5EF4-FFF2-40B4-BE49-F238E27FC236}">
                <a16:creationId xmlns:a16="http://schemas.microsoft.com/office/drawing/2014/main" id="{0541B175-B8F7-0EA4-4AA4-4C2D7309E7F2}"/>
              </a:ext>
            </a:extLst>
          </p:cNvPr>
          <p:cNvCxnSpPr>
            <a:cxnSpLocks/>
            <a:endCxn id="11" idx="1"/>
          </p:cNvCxnSpPr>
          <p:nvPr/>
        </p:nvCxnSpPr>
        <p:spPr>
          <a:xfrm rot="5400000" flipH="1" flipV="1">
            <a:off x="341312" y="2314371"/>
            <a:ext cx="1306880" cy="1013522"/>
          </a:xfrm>
          <a:prstGeom prst="bentConnector2">
            <a:avLst/>
          </a:prstGeom>
          <a:ln w="19050" cap="rnd">
            <a:solidFill>
              <a:srgbClr val="00B050"/>
            </a:solidFill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Connector: Elbow 14">
            <a:extLst>
              <a:ext uri="{FF2B5EF4-FFF2-40B4-BE49-F238E27FC236}">
                <a16:creationId xmlns:a16="http://schemas.microsoft.com/office/drawing/2014/main" id="{49F04334-9E0B-557A-2995-01B2AA6F772B}"/>
              </a:ext>
            </a:extLst>
          </p:cNvPr>
          <p:cNvCxnSpPr>
            <a:cxnSpLocks/>
            <a:stCxn id="12" idx="0"/>
          </p:cNvCxnSpPr>
          <p:nvPr/>
        </p:nvCxnSpPr>
        <p:spPr>
          <a:xfrm rot="16200000" flipH="1" flipV="1">
            <a:off x="4392702" y="-2043790"/>
            <a:ext cx="2091098" cy="9465172"/>
          </a:xfrm>
          <a:prstGeom prst="bentConnector4">
            <a:avLst>
              <a:gd name="adj1" fmla="val -7660"/>
              <a:gd name="adj2" fmla="val 66075"/>
            </a:avLst>
          </a:prstGeom>
          <a:ln w="19050" cap="rnd">
            <a:solidFill>
              <a:srgbClr val="00B050"/>
            </a:solidFill>
            <a:headEnd type="arrow" w="lg" len="sm"/>
            <a:tailEnd type="none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E8676A2C-6DDB-3FF9-6776-618900F683C2}"/>
              </a:ext>
            </a:extLst>
          </p:cNvPr>
          <p:cNvSpPr txBox="1"/>
          <p:nvPr/>
        </p:nvSpPr>
        <p:spPr>
          <a:xfrm>
            <a:off x="4862759" y="3389927"/>
            <a:ext cx="2920257" cy="861774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GitOps Operator with GitOps Config listening to repository updates. </a:t>
            </a:r>
            <a:b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</a:b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 release manifest is currently pointing to the exiting OCI 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78D4">
                    <a:lumMod val="60000"/>
                    <a:lumOff val="40000"/>
                  </a:srgbClr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v1.0.0 image tag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78D4">
                  <a:lumMod val="60000"/>
                  <a:lumOff val="40000"/>
                </a:srgbClr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E85D4CC-ECD8-8525-49FE-7C69531E6020}"/>
              </a:ext>
            </a:extLst>
          </p:cNvPr>
          <p:cNvSpPr/>
          <p:nvPr/>
        </p:nvSpPr>
        <p:spPr bwMode="auto">
          <a:xfrm>
            <a:off x="4842134" y="3419321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2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83E0CE1-8929-0AB8-EBAD-D7F95FCAB533}"/>
              </a:ext>
            </a:extLst>
          </p:cNvPr>
          <p:cNvSpPr txBox="1"/>
          <p:nvPr/>
        </p:nvSpPr>
        <p:spPr>
          <a:xfrm>
            <a:off x="511976" y="3714096"/>
            <a:ext cx="4083838" cy="523220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User (or CI) pushes 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new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v2.0.0 AI OCI image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to ACR and update </a:t>
            </a:r>
            <a:r>
              <a:rPr kumimoji="0" lang="en-US" sz="1100" b="1" i="0" u="none" strike="noStrike" kern="1200" cap="none" spc="0" normalizeH="0" baseline="0" noProof="0" dirty="0" err="1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helmrelease.yaml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on the repository with the new tag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03083E83-0A8D-AC74-0EEE-DFC5AC3DFC1C}"/>
              </a:ext>
            </a:extLst>
          </p:cNvPr>
          <p:cNvSpPr/>
          <p:nvPr/>
        </p:nvSpPr>
        <p:spPr bwMode="auto">
          <a:xfrm>
            <a:off x="3781129" y="3514487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3b</a:t>
            </a:r>
          </a:p>
        </p:txBody>
      </p:sp>
      <p:sp>
        <p:nvSpPr>
          <p:cNvPr id="27" name="Oval 26">
            <a:extLst>
              <a:ext uri="{FF2B5EF4-FFF2-40B4-BE49-F238E27FC236}">
                <a16:creationId xmlns:a16="http://schemas.microsoft.com/office/drawing/2014/main" id="{941C3628-61E2-C4B9-A0F2-389C42F1F989}"/>
              </a:ext>
            </a:extLst>
          </p:cNvPr>
          <p:cNvSpPr/>
          <p:nvPr/>
        </p:nvSpPr>
        <p:spPr bwMode="auto">
          <a:xfrm>
            <a:off x="350830" y="3074985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3a</a:t>
            </a:r>
          </a:p>
        </p:txBody>
      </p:sp>
      <p:cxnSp>
        <p:nvCxnSpPr>
          <p:cNvPr id="19" name="Connector: Elbow 18">
            <a:extLst>
              <a:ext uri="{FF2B5EF4-FFF2-40B4-BE49-F238E27FC236}">
                <a16:creationId xmlns:a16="http://schemas.microsoft.com/office/drawing/2014/main" id="{20B68930-11DD-0E13-4E5C-50937738C470}"/>
              </a:ext>
            </a:extLst>
          </p:cNvPr>
          <p:cNvCxnSpPr>
            <a:cxnSpLocks/>
            <a:stCxn id="135" idx="0"/>
            <a:endCxn id="12" idx="2"/>
          </p:cNvCxnSpPr>
          <p:nvPr/>
        </p:nvCxnSpPr>
        <p:spPr>
          <a:xfrm rot="5400000" flipH="1" flipV="1">
            <a:off x="8462520" y="2730973"/>
            <a:ext cx="1345134" cy="2071499"/>
          </a:xfrm>
          <a:prstGeom prst="bentConnector3">
            <a:avLst>
              <a:gd name="adj1" fmla="val 74971"/>
            </a:avLst>
          </a:prstGeom>
          <a:ln w="19050" cap="rnd">
            <a:solidFill>
              <a:srgbClr val="00B050"/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B74F3DA4-C49F-BEC0-5B9D-68DE00B3AAEB}"/>
              </a:ext>
            </a:extLst>
          </p:cNvPr>
          <p:cNvSpPr txBox="1"/>
          <p:nvPr/>
        </p:nvSpPr>
        <p:spPr>
          <a:xfrm>
            <a:off x="8077076" y="3443873"/>
            <a:ext cx="3405312" cy="692497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GitOps Operator, using the GitOps Config picking up update on the repository and initiate a rolling upgrade of the pod incl. the</a:t>
            </a: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 new v2.0.0 model files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sp>
        <p:nvSpPr>
          <p:cNvPr id="32" name="Oval 31">
            <a:extLst>
              <a:ext uri="{FF2B5EF4-FFF2-40B4-BE49-F238E27FC236}">
                <a16:creationId xmlns:a16="http://schemas.microsoft.com/office/drawing/2014/main" id="{C52349CB-75F7-38FD-CA15-4C12C8833015}"/>
              </a:ext>
            </a:extLst>
          </p:cNvPr>
          <p:cNvSpPr/>
          <p:nvPr/>
        </p:nvSpPr>
        <p:spPr bwMode="auto">
          <a:xfrm>
            <a:off x="11445049" y="3651647"/>
            <a:ext cx="274320" cy="274320"/>
          </a:xfrm>
          <a:prstGeom prst="ellipse">
            <a:avLst/>
          </a:prstGeom>
          <a:solidFill>
            <a:srgbClr val="FF5C39"/>
          </a:solidFill>
          <a:ln>
            <a:solidFill>
              <a:schemeClr val="tx1"/>
            </a:solidFill>
          </a:ln>
        </p:spPr>
        <p:txBody>
          <a:bodyPr wrap="square" lIns="0" tIns="91440" rIns="0" bIns="91440" rtlCol="0" anchor="ctr" anchorCtr="0">
            <a:noAutofit/>
          </a:bodyPr>
          <a:lstStyle/>
          <a:p>
            <a:pPr marL="0" marR="0" lvl="0" indent="0" algn="ctr" defTabSz="717626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4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AB57977-F4D4-9324-E625-02DAF86B17F5}"/>
              </a:ext>
            </a:extLst>
          </p:cNvPr>
          <p:cNvGrpSpPr/>
          <p:nvPr/>
        </p:nvGrpSpPr>
        <p:grpSpPr>
          <a:xfrm>
            <a:off x="9102823" y="4383596"/>
            <a:ext cx="2856471" cy="2223429"/>
            <a:chOff x="2700199" y="4268756"/>
            <a:chExt cx="2856471" cy="2223429"/>
          </a:xfrm>
        </p:grpSpPr>
        <p:sp>
          <p:nvSpPr>
            <p:cNvPr id="17" name="Rectangle: Rounded Corners 16">
              <a:extLst>
                <a:ext uri="{FF2B5EF4-FFF2-40B4-BE49-F238E27FC236}">
                  <a16:creationId xmlns:a16="http://schemas.microsoft.com/office/drawing/2014/main" id="{A4D847D8-CA30-DFDB-1E63-DE0AA5D7AB1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2700199" y="4268756"/>
              <a:ext cx="2856471" cy="2223429"/>
            </a:xfrm>
            <a:prstGeom prst="roundRect">
              <a:avLst>
                <a:gd name="adj" fmla="val 5033"/>
              </a:avLst>
            </a:prstGeom>
            <a:solidFill>
              <a:schemeClr val="bg1"/>
            </a:solidFill>
            <a:ln>
              <a:solidFill>
                <a:srgbClr val="00B050"/>
              </a:solidFill>
            </a:ln>
          </p:spPr>
          <p:txBody>
            <a:bodyPr wrap="square" lIns="91440" tIns="45720" rIns="91440" bIns="91440" rtlCol="0" anchor="t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Foundry Local </a:t>
              </a:r>
              <a:b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</a:b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Container/Pod</a:t>
              </a:r>
            </a:p>
          </p:txBody>
        </p:sp>
        <p:pic>
          <p:nvPicPr>
            <p:cNvPr id="20" name="Picture 19" descr="A blue and pink ribbon">
              <a:extLst>
                <a:ext uri="{FF2B5EF4-FFF2-40B4-BE49-F238E27FC236}">
                  <a16:creationId xmlns:a16="http://schemas.microsoft.com/office/drawing/2014/main" id="{87D756FE-C9B1-6BDC-E3D8-8E1FC1F27000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729599" y="4349472"/>
              <a:ext cx="314788" cy="314788"/>
            </a:xfrm>
            <a:prstGeom prst="rect">
              <a:avLst/>
            </a:prstGeom>
          </p:spPr>
        </p:pic>
        <p:sp>
          <p:nvSpPr>
            <p:cNvPr id="22" name="Rectangle: Rounded Corners 21">
              <a:extLst>
                <a:ext uri="{FF2B5EF4-FFF2-40B4-BE49-F238E27FC236}">
                  <a16:creationId xmlns:a16="http://schemas.microsoft.com/office/drawing/2014/main" id="{34B4FB16-2E67-FE62-E480-D492161C55EA}"/>
                </a:ext>
                <a:ext uri="{C183D7F6-B498-43B3-948B-1728B52AA6E4}">
                  <adec:decorative xmlns:adec="http://schemas.microsoft.com/office/drawing/2017/decorative" val="0"/>
                </a:ext>
              </a:extLst>
            </p:cNvPr>
            <p:cNvSpPr/>
            <p:nvPr/>
          </p:nvSpPr>
          <p:spPr bwMode="auto">
            <a:xfrm>
              <a:off x="3044387" y="4790074"/>
              <a:ext cx="2168095" cy="314789"/>
            </a:xfrm>
            <a:prstGeom prst="roundRect">
              <a:avLst>
                <a:gd name="adj" fmla="val 12258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txBody>
            <a:bodyPr wrap="square" lIns="91440" tIns="91440" rIns="91440" bIns="91440" rtlCol="0" anchor="ctr" anchorCtr="0">
              <a:noAutofit/>
            </a:bodyPr>
            <a:lstStyle>
              <a:defPPr>
                <a:defRPr lang="en-US"/>
              </a:defPPr>
              <a:lvl1pPr marL="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58814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71762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076440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435252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794066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152877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11691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870503" algn="l" defTabSz="717626" rtl="0" eaLnBrk="1" latinLnBrk="0" hangingPunct="1">
                <a:defRPr sz="1413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marR="0" lvl="0" indent="0" algn="ctr" defTabSz="541895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>
                  <a:tab pos="881290" algn="l"/>
                </a:tabLst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000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Foundry Local Inference server</a:t>
              </a:r>
            </a:p>
          </p:txBody>
        </p:sp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3D7F9D7-3A6C-CC39-BAFC-92966D3F57B3}"/>
                </a:ext>
              </a:extLst>
            </p:cNvPr>
            <p:cNvGrpSpPr/>
            <p:nvPr/>
          </p:nvGrpSpPr>
          <p:grpSpPr>
            <a:xfrm>
              <a:off x="2811616" y="5480040"/>
              <a:ext cx="2633635" cy="922980"/>
              <a:chOff x="4195163" y="4655475"/>
              <a:chExt cx="2633635" cy="922980"/>
            </a:xfrm>
          </p:grpSpPr>
          <p:sp>
            <p:nvSpPr>
              <p:cNvPr id="34" name="Rectangle: Rounded Corners 33">
                <a:extLst>
                  <a:ext uri="{FF2B5EF4-FFF2-40B4-BE49-F238E27FC236}">
                    <a16:creationId xmlns:a16="http://schemas.microsoft.com/office/drawing/2014/main" id="{40B8A045-AFA4-33CE-CF2C-F7B85829836D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4195163" y="4655475"/>
                <a:ext cx="2633635" cy="922980"/>
              </a:xfrm>
              <a:prstGeom prst="roundRect">
                <a:avLst>
                  <a:gd name="adj" fmla="val 4480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txBody>
              <a:bodyPr wrap="square" lIns="91440" tIns="45720" rIns="91440" bIns="91440" rtlCol="0" anchor="t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Foundry Local models cache directory</a:t>
                </a:r>
              </a:p>
            </p:txBody>
          </p:sp>
          <p:sp>
            <p:nvSpPr>
              <p:cNvPr id="36" name="Rectangle: Rounded Corners 35">
                <a:extLst>
                  <a:ext uri="{FF2B5EF4-FFF2-40B4-BE49-F238E27FC236}">
                    <a16:creationId xmlns:a16="http://schemas.microsoft.com/office/drawing/2014/main" id="{39DF5DBF-5FFF-8A66-F923-F787F30340EC}"/>
                  </a:ext>
                  <a:ext uri="{C183D7F6-B498-43B3-948B-1728B52AA6E4}">
                    <adec:decorative xmlns:adec="http://schemas.microsoft.com/office/drawing/2017/decorative" val="0"/>
                  </a:ext>
                </a:extLst>
              </p:cNvPr>
              <p:cNvSpPr/>
              <p:nvPr/>
            </p:nvSpPr>
            <p:spPr bwMode="auto">
              <a:xfrm>
                <a:off x="4260212" y="4980589"/>
                <a:ext cx="2503535" cy="510993"/>
              </a:xfrm>
              <a:prstGeom prst="roundRect">
                <a:avLst>
                  <a:gd name="adj" fmla="val 12258"/>
                </a:avLst>
              </a:prstGeom>
              <a:solidFill>
                <a:schemeClr val="bg1"/>
              </a:solidFill>
              <a:ln>
                <a:solidFill>
                  <a:srgbClr val="00B050"/>
                </a:solidFill>
                <a:prstDash val="dash"/>
              </a:ln>
            </p:spPr>
            <p:txBody>
              <a:bodyPr wrap="square" lIns="91440" tIns="91440" rIns="91440" bIns="91440" rtlCol="0" anchor="ctr" anchorCtr="0">
                <a:noAutofit/>
              </a:bodyPr>
              <a:lstStyle>
                <a:defPPr>
                  <a:defRPr lang="en-US"/>
                </a:defPPr>
                <a:lvl1pPr marL="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358814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71762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076440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435252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1794066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152877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2511691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2870503" algn="l" defTabSz="717626" rtl="0" eaLnBrk="1" latinLnBrk="0" hangingPunct="1">
                  <a:defRPr sz="1413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marL="0" marR="0" lvl="0" indent="0" algn="ctr" defTabSz="541895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>
                    <a:tab pos="881290" algn="l"/>
                  </a:tabLst>
                  <a:defRPr/>
                </a:pP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llama-3.2-1b-cuda: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B05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v2.0.0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78D4">
                        <a:lumMod val="60000"/>
                        <a:lumOff val="40000"/>
                      </a:srgbClr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 </a:t>
                </a:r>
                <a:r>
                  <a:rPr kumimoji="0" lang="en-US" sz="1100" b="1" i="0" u="none" strike="noStrike" kern="1200" cap="none" spc="0" normalizeH="0" baseline="0" noProof="0" dirty="0">
                    <a:ln w="3175">
                      <a:noFill/>
                    </a:ln>
                    <a:solidFill>
                      <a:srgbClr val="000000"/>
                    </a:solidFill>
                    <a:effectLst/>
                    <a:uLnTx/>
                    <a:uFillTx/>
                    <a:latin typeface="Segoe UI Variable Display Semib" pitchFamily="2" charset="0"/>
                    <a:ea typeface="+mn-ea"/>
                    <a:cs typeface="Segoe UI" panose="020B0502040204020203" pitchFamily="34" charset="0"/>
                  </a:rPr>
                  <a:t>model files</a:t>
                </a:r>
              </a:p>
            </p:txBody>
          </p:sp>
        </p:grpSp>
        <p:cxnSp>
          <p:nvCxnSpPr>
            <p:cNvPr id="29" name="Straight Arrow Connector 28">
              <a:extLst>
                <a:ext uri="{FF2B5EF4-FFF2-40B4-BE49-F238E27FC236}">
                  <a16:creationId xmlns:a16="http://schemas.microsoft.com/office/drawing/2014/main" id="{B30D2078-EB03-1B05-4447-1BC38D7AC71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>
              <a:cxnSpLocks/>
              <a:stCxn id="34" idx="0"/>
              <a:endCxn id="22" idx="2"/>
            </p:cNvCxnSpPr>
            <p:nvPr/>
          </p:nvCxnSpPr>
          <p:spPr>
            <a:xfrm flipV="1">
              <a:off x="4128434" y="5104863"/>
              <a:ext cx="1" cy="375177"/>
            </a:xfrm>
            <a:prstGeom prst="straightConnector1">
              <a:avLst/>
            </a:prstGeom>
            <a:ln w="19050" cap="rnd">
              <a:solidFill>
                <a:srgbClr val="00B050"/>
              </a:solidFill>
              <a:headEnd type="arrow" w="lg" len="sm"/>
              <a:tailEnd type="arrow" w="lg" len="sm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8221C134-12CF-2A74-B1DC-75BE8F0214A8}"/>
                </a:ext>
              </a:extLst>
            </p:cNvPr>
            <p:cNvSpPr txBox="1"/>
            <p:nvPr/>
          </p:nvSpPr>
          <p:spPr>
            <a:xfrm>
              <a:off x="4208568" y="5116454"/>
              <a:ext cx="1171632" cy="353943"/>
            </a:xfrm>
            <a:prstGeom prst="rect">
              <a:avLst/>
            </a:prstGeom>
            <a:noFill/>
          </p:spPr>
          <p:txBody>
            <a:bodyPr wrap="square" tIns="91440" rIns="91440" bIns="91440" anchor="ctr">
              <a:spAutoFit/>
            </a:bodyPr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sz="1100" b="1" i="0" u="none" strike="noStrike" kern="1200" cap="none" spc="0" normalizeH="0" baseline="0" noProof="0" dirty="0">
                  <a:ln w="3175">
                    <a:noFill/>
                  </a:ln>
                  <a:solidFill>
                    <a:srgbClr val="00B050"/>
                  </a:solidFill>
                  <a:effectLst/>
                  <a:uLnTx/>
                  <a:uFillTx/>
                  <a:latin typeface="Segoe UI Variable Display Semib" pitchFamily="2" charset="0"/>
                  <a:ea typeface="+mn-ea"/>
                  <a:cs typeface="Segoe UI" panose="020B0502040204020203" pitchFamily="34" charset="0"/>
                </a:rPr>
                <a:t>Loading model</a:t>
              </a:r>
              <a:endParaRPr kumimoji="0" lang="en-US" sz="1100" b="0" i="0" u="none" strike="noStrike" kern="1200" cap="none" spc="0" normalizeH="0" baseline="0" noProof="0" dirty="0">
                <a:ln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"/>
                <a:ea typeface="+mn-ea"/>
                <a:cs typeface="+mn-cs"/>
              </a:endParaRPr>
            </a:p>
          </p:txBody>
        </p:sp>
      </p:grpSp>
      <p:cxnSp>
        <p:nvCxnSpPr>
          <p:cNvPr id="37" name="Straight Arrow Connector 36">
            <a:extLst>
              <a:ext uri="{FF2B5EF4-FFF2-40B4-BE49-F238E27FC236}">
                <a16:creationId xmlns:a16="http://schemas.microsoft.com/office/drawing/2014/main" id="{12C6B9EE-287F-BDE3-7019-F3C585F80E3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  <a:stCxn id="17" idx="1"/>
          </p:cNvCxnSpPr>
          <p:nvPr/>
        </p:nvCxnSpPr>
        <p:spPr>
          <a:xfrm flipH="1" flipV="1">
            <a:off x="8142925" y="5495310"/>
            <a:ext cx="959898" cy="1"/>
          </a:xfrm>
          <a:prstGeom prst="straightConnector1">
            <a:avLst/>
          </a:prstGeom>
          <a:ln w="19050" cap="rnd">
            <a:solidFill>
              <a:srgbClr val="00B050"/>
            </a:solidFill>
            <a:headEnd type="arrow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4ACE0180-EFE5-7881-AB4D-C797F585508A}"/>
              </a:ext>
            </a:extLst>
          </p:cNvPr>
          <p:cNvSpPr txBox="1"/>
          <p:nvPr/>
        </p:nvSpPr>
        <p:spPr>
          <a:xfrm>
            <a:off x="8130193" y="4969684"/>
            <a:ext cx="959897" cy="523220"/>
          </a:xfrm>
          <a:prstGeom prst="rect">
            <a:avLst/>
          </a:prstGeom>
          <a:noFill/>
        </p:spPr>
        <p:txBody>
          <a:bodyPr wrap="square" tIns="91440" rIns="91440" bIns="91440" anchor="ctr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100" b="1" i="0" u="none" strike="noStrike" kern="1200" cap="none" spc="0" normalizeH="0" baseline="0" noProof="0" dirty="0">
                <a:ln w="3175">
                  <a:noFill/>
                </a:ln>
                <a:solidFill>
                  <a:srgbClr val="00B05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anose="020B0502040204020203" pitchFamily="34" charset="0"/>
              </a:rPr>
              <a:t>OpenAI API endpoint</a:t>
            </a:r>
            <a:endParaRPr kumimoji="0" lang="en-US" sz="1100" b="0" i="0" u="none" strike="noStrike" kern="1200" cap="none" spc="0" normalizeH="0" baseline="0" noProof="0" dirty="0">
              <a:ln>
                <a:noFill/>
              </a:ln>
              <a:solidFill>
                <a:srgbClr val="00B050"/>
              </a:solidFill>
              <a:effectLst/>
              <a:uLnTx/>
              <a:uFillTx/>
              <a:latin typeface="Segoe UI"/>
              <a:ea typeface="+mn-ea"/>
              <a:cs typeface="+mn-cs"/>
            </a:endParaRP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AB52B67A-EFED-CD06-9367-C6169CEC6F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 flipV="1">
            <a:off x="7911219" y="2368701"/>
            <a:ext cx="522708" cy="431"/>
          </a:xfrm>
          <a:prstGeom prst="straightConnector1">
            <a:avLst/>
          </a:prstGeom>
          <a:ln w="19050" cap="rnd">
            <a:solidFill>
              <a:schemeClr val="tx1"/>
            </a:solidFill>
            <a:prstDash val="sysDash"/>
            <a:headEnd type="none" w="lg" len="sm"/>
            <a:tailEnd type="arrow" w="lg" len="sm"/>
          </a:ln>
          <a:effectLst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" name="Picture 40" descr="GitHub logo featuring a black silhouette of a cat with a curled tail inside a circle, positioned to the left of the text &quot;GitHub&quot; in bold, black letters. The logo represents the popular platform for version control and collaboration.&#10;&#10;AI-generated content may be incorrect.">
            <a:extLst>
              <a:ext uri="{FF2B5EF4-FFF2-40B4-BE49-F238E27FC236}">
                <a16:creationId xmlns:a16="http://schemas.microsoft.com/office/drawing/2014/main" id="{2832E39E-D9EE-FB8F-F1CA-B79B377EAF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4299" y="997232"/>
            <a:ext cx="948426" cy="351550"/>
          </a:xfrm>
          <a:prstGeom prst="rect">
            <a:avLst/>
          </a:prstGeom>
        </p:spPr>
      </p:pic>
      <p:sp>
        <p:nvSpPr>
          <p:cNvPr id="42" name="Title 6">
            <a:extLst>
              <a:ext uri="{FF2B5EF4-FFF2-40B4-BE49-F238E27FC236}">
                <a16:creationId xmlns:a16="http://schemas.microsoft.com/office/drawing/2014/main" id="{127DFF99-748F-F625-6375-77B5E19A7DC6}"/>
              </a:ext>
            </a:extLst>
          </p:cNvPr>
          <p:cNvSpPr txBox="1">
            <a:spLocks/>
          </p:cNvSpPr>
          <p:nvPr/>
        </p:nvSpPr>
        <p:spPr>
          <a:xfrm>
            <a:off x="428702" y="43048"/>
            <a:ext cx="11334596" cy="566556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32742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lang="en-US" sz="3600" b="0" kern="1200" cap="none" spc="-50" baseline="0" dirty="0" smtClean="0">
                <a:ln w="3175">
                  <a:noFill/>
                </a:ln>
                <a:solidFill>
                  <a:schemeClr val="tx1"/>
                </a:solidFill>
                <a:effectLst/>
                <a:latin typeface="+mj-lt"/>
                <a:ea typeface="+mn-ea"/>
                <a:cs typeface="Segoe UI" pitchFamily="34" charset="0"/>
              </a:defRPr>
            </a:lvl1pPr>
          </a:lstStyle>
          <a:p>
            <a:pPr marL="0" marR="0" lvl="0" indent="0" algn="ctr" defTabSz="232006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200" b="1" i="0" u="none" strike="noStrike" kern="1200" cap="none" spc="-50" normalizeH="0" baseline="0" noProof="0" dirty="0">
                <a:ln w="3175"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Segoe UI Variable Display Semib" pitchFamily="2" charset="0"/>
                <a:ea typeface="+mn-ea"/>
                <a:cs typeface="Segoe UI" pitchFamily="34" charset="0"/>
              </a:rPr>
              <a:t>Demo Architecture – Foundry Local BYO GPU Model via Arc-enabled Kubernetes with GitOps</a:t>
            </a:r>
          </a:p>
        </p:txBody>
      </p:sp>
    </p:spTree>
    <p:extLst>
      <p:ext uri="{BB962C8B-B14F-4D97-AF65-F5344CB8AC3E}">
        <p14:creationId xmlns:p14="http://schemas.microsoft.com/office/powerpoint/2010/main" val="3541511393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1_Microsoft Build 16:9 Theme 6 Light Template">
  <a:themeElements>
    <a:clrScheme name="Custom 16">
      <a:dk1>
        <a:srgbClr val="000000"/>
      </a:dk1>
      <a:lt1>
        <a:srgbClr val="FFFFFF"/>
      </a:lt1>
      <a:dk2>
        <a:srgbClr val="2A446F"/>
      </a:dk2>
      <a:lt2>
        <a:srgbClr val="E8E6DF"/>
      </a:lt2>
      <a:accent1>
        <a:srgbClr val="8661C5"/>
      </a:accent1>
      <a:accent2>
        <a:srgbClr val="0078D4"/>
      </a:accent2>
      <a:accent3>
        <a:srgbClr val="FFB900"/>
      </a:accent3>
      <a:accent4>
        <a:srgbClr val="D7D2CB"/>
      </a:accent4>
      <a:accent5>
        <a:srgbClr val="FF5C39"/>
      </a:accent5>
      <a:accent6>
        <a:srgbClr val="D7D2CB"/>
      </a:accent6>
      <a:hlink>
        <a:srgbClr val="8661C5"/>
      </a:hlink>
      <a:folHlink>
        <a:srgbClr val="8661C5"/>
      </a:folHlink>
    </a:clrScheme>
    <a:fontScheme name="Microsoft 2019 Brand Templates">
      <a:majorFont>
        <a:latin typeface="Segoe UI Semibold"/>
        <a:ea typeface=""/>
        <a:cs typeface=""/>
      </a:majorFont>
      <a:minorFont>
        <a:latin typeface="Segoe UI"/>
        <a:ea typeface=""/>
        <a:cs typeface="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solidFill>
          <a:schemeClr val="accent1"/>
        </a:solidFill>
        <a:ln>
          <a:noFill/>
          <a:headEnd type="none" w="med" len="med"/>
          <a:tailEnd type="none" w="med" len="med"/>
        </a:ln>
        <a:effectLst/>
      </a:spPr>
      <a:bodyPr rot="0" spcFirstLastPara="0" vertOverflow="overflow" horzOverflow="overflow" vert="horz" wrap="square" lIns="182880" tIns="146304" rIns="182880" bIns="146304" numCol="1" spcCol="0" rtlCol="0" fromWordArt="0" anchor="t" anchorCtr="0" forceAA="0" compatLnSpc="1">
        <a:prstTxWarp prst="textNoShape">
          <a:avLst/>
        </a:prstTxWarp>
        <a:noAutofit/>
      </a:bodyPr>
      <a:lstStyle>
        <a:defPPr algn="l" defTabSz="932472" fontAlgn="base">
          <a:spcBef>
            <a:spcPct val="0"/>
          </a:spcBef>
          <a:spcAft>
            <a:spcPct val="0"/>
          </a:spcAft>
          <a:defRPr sz="2000" dirty="0" err="1" smtClean="0">
            <a:solidFill>
              <a:srgbClr val="FFFFFF"/>
            </a:solidFill>
            <a:ea typeface="Segoe UI" pitchFamily="34" charset="0"/>
            <a:cs typeface="Segoe UI" pitchFamily="34" charset="0"/>
          </a:defRPr>
        </a:defPPr>
      </a:lstStyle>
      <a:style>
        <a:lnRef idx="1">
          <a:schemeClr val="accent2"/>
        </a:lnRef>
        <a:fillRef idx="3">
          <a:schemeClr val="accent2"/>
        </a:fillRef>
        <a:effectRef idx="2">
          <a:schemeClr val="accent2"/>
        </a:effectRef>
        <a:fontRef idx="minor">
          <a:schemeClr val="lt1"/>
        </a:fontRef>
      </a:style>
    </a:spDef>
    <a:lnDef>
      <a:spPr>
        <a:ln>
          <a:solidFill>
            <a:schemeClr val="tx1"/>
          </a:solidFill>
          <a:headEnd type="none" w="lg" len="med"/>
          <a:tailEnd type="none" w="lg" len="med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algn="l">
          <a:defRPr sz="2000" dirty="0" err="1" smtClean="0"/>
        </a:defPPr>
      </a:lstStyle>
    </a:txDef>
  </a:objectDefaults>
  <a:extraClrSchemeLst/>
  <a:custClrLst>
    <a:custClr name="Light Brown">
      <a:srgbClr val="E1D3C7"/>
    </a:custClr>
    <a:custClr name="Light Yellow">
      <a:srgbClr val="FFE399"/>
    </a:custClr>
    <a:custClr name="Light Orange">
      <a:srgbClr val="FFA38B"/>
    </a:custClr>
    <a:custClr name="Light Red">
      <a:srgbClr val="FFB3BB"/>
    </a:custClr>
    <a:custClr name="Light Magenta">
      <a:srgbClr val="D59ED7"/>
    </a:custClr>
    <a:custClr name="Light Purple">
      <a:srgbClr val="C5B4E3"/>
    </a:custClr>
    <a:custClr name="Light Blue">
      <a:srgbClr val="8DC8E8"/>
    </a:custClr>
    <a:custClr name="Light Teal">
      <a:srgbClr val="B9DCD2"/>
    </a:custClr>
    <a:custClr name="Light Green">
      <a:srgbClr val="D4EC8E"/>
    </a:custClr>
    <a:custClr name="Blue Black">
      <a:srgbClr val="091F2C"/>
    </a:custClr>
    <a:custClr name="Brown">
      <a:srgbClr val="BF9474"/>
    </a:custClr>
    <a:custClr name="Yellow">
      <a:srgbClr val="FFB900"/>
    </a:custClr>
    <a:custClr name="Orange">
      <a:srgbClr val="FF5C39"/>
    </a:custClr>
    <a:custClr name="Red">
      <a:srgbClr val="F4364C"/>
    </a:custClr>
    <a:custClr name="Magenta">
      <a:srgbClr val="C03BC4"/>
    </a:custClr>
    <a:custClr name="Purple">
      <a:srgbClr val="8661C5"/>
    </a:custClr>
    <a:custClr name="Blue">
      <a:srgbClr val="0078D4"/>
    </a:custClr>
    <a:custClr name="Teal">
      <a:srgbClr val="49C5B1"/>
    </a:custClr>
    <a:custClr name="Green">
      <a:srgbClr val="8DE971"/>
    </a:custClr>
    <a:custClr name="Rich Black">
      <a:srgbClr val="000000"/>
    </a:custClr>
    <a:custClr name="Dark Brown">
      <a:srgbClr val="5C4738"/>
    </a:custClr>
    <a:custClr name="Dark Yellow">
      <a:srgbClr val="7F5A1A"/>
    </a:custClr>
    <a:custClr name="Dark Orange">
      <a:srgbClr val="73391D"/>
    </a:custClr>
    <a:custClr name="Dark Red">
      <a:srgbClr val="73262F"/>
    </a:custClr>
    <a:custClr name="Dark Magenta">
      <a:srgbClr val="702573"/>
    </a:custClr>
    <a:custClr name="Dark Purple">
      <a:srgbClr val="463668"/>
    </a:custClr>
    <a:custClr name="Dark Blue">
      <a:srgbClr val="2A446F"/>
    </a:custClr>
    <a:custClr name="Dark Teal">
      <a:srgbClr val="225B62"/>
    </a:custClr>
    <a:custClr name="Dark Green">
      <a:srgbClr val="07641D"/>
    </a:custClr>
    <a:custClr name="Brown Black">
      <a:srgbClr val="291817"/>
    </a:custClr>
    <a:custClr name="Pure White">
      <a:srgbClr val="FFFFFF"/>
    </a:custClr>
    <a:custClr name="Off White">
      <a:srgbClr val="F4F3F5"/>
    </a:custClr>
    <a:custClr name="Warm White">
      <a:srgbClr val="FFF8F3"/>
    </a:custClr>
    <a:custClr name="Warm Light Gray">
      <a:srgbClr val="E8E6DF"/>
    </a:custClr>
    <a:custClr name="Mid Gray">
      <a:srgbClr val="D7D2CB"/>
    </a:custClr>
    <a:custClr name="Warm Gray">
      <a:srgbClr val="8C8279"/>
    </a:custClr>
    <a:custClr name="Light Gray">
      <a:srgbClr val="D9D9D6"/>
    </a:custClr>
    <a:custClr name="Cool Gray">
      <a:srgbClr val="B1B3B3"/>
    </a:custClr>
    <a:custClr name="Dark Gray">
      <a:srgbClr val="454142"/>
    </a:custClr>
    <a:custClr name="Pure White">
      <a:srgbClr val="FFFFFF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  <a:custClr name="Blank">
      <a:srgbClr val="F0F0F0"/>
    </a:custClr>
  </a:custClrLst>
  <a:extLst>
    <a:ext uri="{05A4C25C-085E-4340-85A3-A5531E510DB2}">
      <thm15:themeFamily xmlns:thm15="http://schemas.microsoft.com/office/thememl/2012/main" name="Build_2025_16-9 Event-template" id="{C2469FDB-82FA-4F2B-9769-C862A0A29573}" vid="{70371F83-8744-4A35-8E82-4A9015383011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940</Words>
  <Application>Microsoft Office PowerPoint</Application>
  <PresentationFormat>Widescreen</PresentationFormat>
  <Paragraphs>162</Paragraphs>
  <Slides>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9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5</vt:i4>
      </vt:variant>
    </vt:vector>
  </HeadingPairs>
  <TitlesOfParts>
    <vt:vector size="16" baseType="lpstr">
      <vt:lpstr>Aptos</vt:lpstr>
      <vt:lpstr>Aptos Display</vt:lpstr>
      <vt:lpstr>Arial</vt:lpstr>
      <vt:lpstr>Segoe Sans Display Semibold</vt:lpstr>
      <vt:lpstr>Segoe UI</vt:lpstr>
      <vt:lpstr>Segoe UI Semibold</vt:lpstr>
      <vt:lpstr>Segoe UI Variable Display Semib</vt:lpstr>
      <vt:lpstr>Segoe UI Variable Display Semibold</vt:lpstr>
      <vt:lpstr>Wingdings</vt:lpstr>
      <vt:lpstr>Office Theme</vt:lpstr>
      <vt:lpstr>1_Microsoft Build 16:9 Theme 6 Light Template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2025-10-19T14:41:24Z</dcterms:created>
  <dcterms:modified xsi:type="dcterms:W3CDTF">2025-10-19T14:41:37Z</dcterms:modified>
</cp:coreProperties>
</file>